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13" r:id="rId3"/>
    <p:sldId id="256" r:id="rId4"/>
    <p:sldId id="273" r:id="rId5"/>
    <p:sldId id="275" r:id="rId6"/>
    <p:sldId id="274" r:id="rId7"/>
    <p:sldId id="276" r:id="rId8"/>
    <p:sldId id="277" r:id="rId9"/>
    <p:sldId id="278" r:id="rId10"/>
    <p:sldId id="257" r:id="rId11"/>
    <p:sldId id="258" r:id="rId12"/>
    <p:sldId id="259" r:id="rId13"/>
    <p:sldId id="260" r:id="rId14"/>
    <p:sldId id="261" r:id="rId15"/>
    <p:sldId id="280" r:id="rId16"/>
    <p:sldId id="262" r:id="rId17"/>
    <p:sldId id="282" r:id="rId18"/>
    <p:sldId id="263" r:id="rId19"/>
    <p:sldId id="264" r:id="rId20"/>
    <p:sldId id="265" r:id="rId21"/>
    <p:sldId id="283" r:id="rId22"/>
    <p:sldId id="284" r:id="rId23"/>
    <p:sldId id="314" r:id="rId24"/>
    <p:sldId id="315" r:id="rId25"/>
    <p:sldId id="316" r:id="rId26"/>
    <p:sldId id="317" r:id="rId27"/>
    <p:sldId id="318" r:id="rId28"/>
    <p:sldId id="319" r:id="rId29"/>
    <p:sldId id="285" r:id="rId30"/>
    <p:sldId id="286" r:id="rId31"/>
    <p:sldId id="293" r:id="rId32"/>
    <p:sldId id="294" r:id="rId33"/>
    <p:sldId id="296" r:id="rId34"/>
    <p:sldId id="297" r:id="rId35"/>
    <p:sldId id="299" r:id="rId36"/>
    <p:sldId id="300" r:id="rId37"/>
    <p:sldId id="302" r:id="rId38"/>
    <p:sldId id="303" r:id="rId39"/>
    <p:sldId id="304" r:id="rId40"/>
    <p:sldId id="305" r:id="rId41"/>
    <p:sldId id="306" r:id="rId42"/>
    <p:sldId id="307" r:id="rId43"/>
    <p:sldId id="308" r:id="rId44"/>
    <p:sldId id="309" r:id="rId45"/>
    <p:sldId id="310" r:id="rId46"/>
    <p:sldId id="311" r:id="rId47"/>
    <p:sldId id="31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470025"/>
          </a:xfrm>
        </p:spPr>
        <p:txBody>
          <a:bodyPr>
            <a:normAutofit/>
          </a:bodyPr>
          <a:lstStyle>
            <a:lvl1pPr algn="l">
              <a:defRPr sz="3200">
                <a:solidFill>
                  <a:srgbClr val="002060"/>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1981200"/>
            <a:ext cx="6400800" cy="1752600"/>
          </a:xfrm>
        </p:spPr>
        <p:txBody>
          <a:bodyPr>
            <a:normAutofit/>
          </a:bodyPr>
          <a:lstStyle>
            <a:lvl1pPr marL="0" indent="0" algn="l">
              <a:buNone/>
              <a:defRPr sz="24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1723898-C33E-45E3-AF4D-9491EDF922E7}"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2753202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23898-C33E-45E3-AF4D-9491EDF922E7}"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196725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23898-C33E-45E3-AF4D-9491EDF922E7}"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1514536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459D1D7-A38D-4AED-B81A-CEEA5E32818F}"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862876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459D1D7-A38D-4AED-B81A-CEEA5E32818F}"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2114581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459D1D7-A38D-4AED-B81A-CEEA5E32818F}"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2725248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459D1D7-A38D-4AED-B81A-CEEA5E32818F}" type="datetimeFigureOut">
              <a:rPr lang="en-US" smtClean="0"/>
              <a:pPr/>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3953786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459D1D7-A38D-4AED-B81A-CEEA5E32818F}" type="datetimeFigureOut">
              <a:rPr lang="en-US" smtClean="0"/>
              <a:pPr/>
              <a:t>5/26/2012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2292500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459D1D7-A38D-4AED-B81A-CEEA5E32818F}" type="datetimeFigureOut">
              <a:rPr lang="en-US" smtClean="0"/>
              <a:pPr/>
              <a:t>5/26/2012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3684782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459D1D7-A38D-4AED-B81A-CEEA5E32818F}" type="datetimeFigureOut">
              <a:rPr lang="en-US" smtClean="0"/>
              <a:pPr/>
              <a:t>5/26/2012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2768180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459D1D7-A38D-4AED-B81A-CEEA5E32818F}" type="datetimeFigureOut">
              <a:rPr lang="en-US" smtClean="0"/>
              <a:pPr/>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3615624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23898-C33E-45E3-AF4D-9491EDF922E7}"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1279524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459D1D7-A38D-4AED-B81A-CEEA5E32818F}" type="datetimeFigureOut">
              <a:rPr lang="en-US" smtClean="0"/>
              <a:pPr/>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2024457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459D1D7-A38D-4AED-B81A-CEEA5E32818F}"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668595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459D1D7-A38D-4AED-B81A-CEEA5E32818F}"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1125640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723898-C33E-45E3-AF4D-9491EDF922E7}"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220285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723898-C33E-45E3-AF4D-9491EDF922E7}" type="datetimeFigureOut">
              <a:rPr lang="en-US" smtClean="0"/>
              <a:pPr/>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212483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723898-C33E-45E3-AF4D-9491EDF922E7}" type="datetimeFigureOut">
              <a:rPr lang="en-US" smtClean="0"/>
              <a:pPr/>
              <a:t>5/26/2012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1512727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723898-C33E-45E3-AF4D-9491EDF922E7}" type="datetimeFigureOut">
              <a:rPr lang="en-US" smtClean="0"/>
              <a:pPr/>
              <a:t>5/26/2012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2899121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23898-C33E-45E3-AF4D-9491EDF922E7}" type="datetimeFigureOut">
              <a:rPr lang="en-US" smtClean="0"/>
              <a:pPr/>
              <a:t>5/26/2012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1517758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723898-C33E-45E3-AF4D-9491EDF922E7}" type="datetimeFigureOut">
              <a:rPr lang="en-US" smtClean="0"/>
              <a:pPr/>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207412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723898-C33E-45E3-AF4D-9491EDF922E7}" type="datetimeFigureOut">
              <a:rPr lang="en-US" smtClean="0"/>
              <a:pPr/>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55439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23898-C33E-45E3-AF4D-9491EDF922E7}" type="datetimeFigureOut">
              <a:rPr lang="en-US" smtClean="0"/>
              <a:pPr/>
              <a:t>5/26/2012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3137E-4480-4C42-BF2C-DC5BB7C83024}" type="slidenum">
              <a:rPr lang="en-US" smtClean="0"/>
              <a:pPr/>
              <a:t>‹#›</a:t>
            </a:fld>
            <a:endParaRPr lang="en-US"/>
          </a:p>
        </p:txBody>
      </p:sp>
    </p:spTree>
    <p:extLst>
      <p:ext uri="{BB962C8B-B14F-4D97-AF65-F5344CB8AC3E}">
        <p14:creationId xmlns:p14="http://schemas.microsoft.com/office/powerpoint/2010/main" xmlns="" val="342048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2438400" y="6324600"/>
            <a:ext cx="4038600" cy="365125"/>
          </a:xfrm>
          <a:prstGeom prst="rect">
            <a:avLst/>
          </a:prstGeom>
        </p:spPr>
        <p:txBody>
          <a:bodyPr vert="horz" lIns="91440" tIns="45720" rIns="91440" bIns="45720" rtlCol="0" anchor="ctr"/>
          <a:lstStyle>
            <a:lvl1pPr algn="ctr">
              <a:defRPr sz="1400">
                <a:solidFill>
                  <a:schemeClr val="tx1">
                    <a:tint val="75000"/>
                  </a:schemeClr>
                </a:solidFill>
                <a:latin typeface="Arial" pitchFamily="34" charset="0"/>
                <a:cs typeface="Arial" pitchFamily="34" charset="0"/>
              </a:defRPr>
            </a:lvl1pPr>
          </a:lstStyle>
          <a:p>
            <a:r>
              <a:rPr lang="en-US" dirty="0" smtClean="0"/>
              <a:t>CSC 141 Introduction to Computer Programming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AF552-BB8D-4486-97BE-AAC99E1FD694}" type="slidenum">
              <a:rPr lang="en-US" smtClean="0"/>
              <a:pPr/>
              <a:t>‹#›</a:t>
            </a:fld>
            <a:endParaRPr lang="en-US"/>
          </a:p>
        </p:txBody>
      </p:sp>
    </p:spTree>
    <p:extLst>
      <p:ext uri="{BB962C8B-B14F-4D97-AF65-F5344CB8AC3E}">
        <p14:creationId xmlns:p14="http://schemas.microsoft.com/office/powerpoint/2010/main" xmlns="" val="2579314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200" kern="1200">
          <a:solidFill>
            <a:srgbClr val="002060"/>
          </a:solidFill>
          <a:latin typeface="Arial" pitchFamily="34" charset="0"/>
          <a:ea typeface="+mj-ea"/>
          <a:cs typeface="Arial" pitchFamily="34" charset="0"/>
        </a:defRPr>
      </a:lvl1pPr>
    </p:titleStyle>
    <p:bodyStyle>
      <a:lvl1pPr marL="0" indent="0" algn="l" defTabSz="914400" rtl="0" eaLnBrk="1" latinLnBrk="0" hangingPunct="1">
        <a:spcBef>
          <a:spcPct val="20000"/>
        </a:spcBef>
        <a:buFont typeface="Arial" pitchFamily="34" charset="0"/>
        <a:buNone/>
        <a:defRPr sz="2400" kern="1200">
          <a:solidFill>
            <a:schemeClr val="tx1"/>
          </a:solidFill>
          <a:latin typeface="Arial" pitchFamily="34" charset="0"/>
          <a:ea typeface="+mn-ea"/>
          <a:cs typeface="Arial" pitchFamily="34" charset="0"/>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7772400" cy="1470025"/>
          </a:xfrm>
        </p:spPr>
        <p:txBody>
          <a:bodyPr>
            <a:normAutofit fontScale="90000"/>
          </a:bodyPr>
          <a:lstStyle/>
          <a:p>
            <a:r>
              <a:rPr lang="en-US" sz="4000" dirty="0" smtClean="0"/>
              <a:t>CSC141- Introduction to Computer Programming</a:t>
            </a:r>
            <a:br>
              <a:rPr lang="en-US" sz="4000" dirty="0" smtClean="0"/>
            </a:br>
            <a:endParaRPr lang="en-US" sz="4000" dirty="0"/>
          </a:p>
        </p:txBody>
      </p:sp>
      <p:sp>
        <p:nvSpPr>
          <p:cNvPr id="3" name="Subtitle 2"/>
          <p:cNvSpPr>
            <a:spLocks noGrp="1"/>
          </p:cNvSpPr>
          <p:nvPr>
            <p:ph type="subTitle" idx="1"/>
          </p:nvPr>
        </p:nvSpPr>
        <p:spPr>
          <a:xfrm>
            <a:off x="609600" y="1981200"/>
            <a:ext cx="8077200" cy="4419600"/>
          </a:xfrm>
        </p:spPr>
        <p:txBody>
          <a:bodyPr>
            <a:normAutofit fontScale="55000" lnSpcReduction="20000"/>
          </a:bodyPr>
          <a:lstStyle/>
          <a:p>
            <a:pPr algn="l"/>
            <a:r>
              <a:rPr lang="en-US" sz="4400" dirty="0" smtClean="0">
                <a:solidFill>
                  <a:schemeClr val="tx1"/>
                </a:solidFill>
              </a:rPr>
              <a:t>Teacher:</a:t>
            </a:r>
          </a:p>
          <a:p>
            <a:pPr algn="l"/>
            <a:endParaRPr lang="en-US" sz="4400" dirty="0" smtClean="0">
              <a:solidFill>
                <a:schemeClr val="tx1"/>
              </a:solidFill>
            </a:endParaRPr>
          </a:p>
          <a:p>
            <a:pPr algn="l"/>
            <a:r>
              <a:rPr lang="en-US" sz="4400" dirty="0" smtClean="0">
                <a:solidFill>
                  <a:schemeClr val="tx1"/>
                </a:solidFill>
              </a:rPr>
              <a:t>AHMED MUMTAZ MUSTEHSAN</a:t>
            </a:r>
          </a:p>
          <a:p>
            <a:pPr algn="l"/>
            <a:endParaRPr lang="en-US" sz="4400" dirty="0" smtClean="0">
              <a:solidFill>
                <a:schemeClr val="tx1"/>
              </a:solidFill>
            </a:endParaRPr>
          </a:p>
          <a:p>
            <a:pPr algn="l"/>
            <a:r>
              <a:rPr lang="en-US" sz="4400" dirty="0" smtClean="0">
                <a:solidFill>
                  <a:schemeClr val="tx1"/>
                </a:solidFill>
              </a:rPr>
              <a:t>Lecture – </a:t>
            </a:r>
            <a:r>
              <a:rPr lang="en-US" sz="4400" dirty="0" smtClean="0"/>
              <a:t>9</a:t>
            </a:r>
          </a:p>
          <a:p>
            <a:pPr algn="l"/>
            <a:endParaRPr lang="en-US" sz="5100" dirty="0" smtClean="0">
              <a:solidFill>
                <a:schemeClr val="tx1"/>
              </a:solidFill>
            </a:endParaRPr>
          </a:p>
          <a:p>
            <a:pPr algn="l"/>
            <a:endParaRPr lang="en-US" dirty="0"/>
          </a:p>
          <a:p>
            <a:pPr algn="l"/>
            <a:endParaRPr lang="en-US" dirty="0" smtClean="0">
              <a:solidFill>
                <a:schemeClr val="tx1"/>
              </a:solidFill>
            </a:endParaRPr>
          </a:p>
          <a:p>
            <a:pPr algn="l"/>
            <a:r>
              <a:rPr lang="en-US" sz="3200" dirty="0" smtClean="0">
                <a:solidFill>
                  <a:schemeClr val="tx1"/>
                </a:solidFill>
              </a:rPr>
              <a:t>Thanks </a:t>
            </a:r>
          </a:p>
          <a:p>
            <a:pPr algn="l"/>
            <a:r>
              <a:rPr lang="en-US" sz="3200" dirty="0" smtClean="0">
                <a:solidFill>
                  <a:schemeClr val="tx1"/>
                </a:solidFill>
              </a:rPr>
              <a:t>to </a:t>
            </a:r>
            <a:r>
              <a:rPr lang="en-US" sz="3200" dirty="0" err="1" smtClean="0">
                <a:solidFill>
                  <a:schemeClr val="tx1"/>
                </a:solidFill>
              </a:rPr>
              <a:t>Detal</a:t>
            </a:r>
            <a:r>
              <a:rPr lang="en-US" sz="3200" dirty="0" smtClean="0">
                <a:solidFill>
                  <a:schemeClr val="tx1"/>
                </a:solidFill>
              </a:rPr>
              <a:t> and </a:t>
            </a:r>
            <a:r>
              <a:rPr lang="en-US" sz="3200" dirty="0" err="1" smtClean="0">
                <a:solidFill>
                  <a:schemeClr val="tx1"/>
                </a:solidFill>
              </a:rPr>
              <a:t>Detal</a:t>
            </a:r>
            <a:r>
              <a:rPr lang="en-US" sz="3200" dirty="0" smtClean="0">
                <a:solidFill>
                  <a:schemeClr val="tx1"/>
                </a:solidFill>
              </a:rPr>
              <a:t> official website for some lecture slides</a:t>
            </a:r>
          </a:p>
          <a:p>
            <a:pPr lvl="0"/>
            <a:r>
              <a:rPr lang="en-US" sz="3200" dirty="0">
                <a:solidFill>
                  <a:srgbClr val="0070C0"/>
                </a:solidFill>
              </a:rPr>
              <a:t>http://</a:t>
            </a:r>
            <a:r>
              <a:rPr lang="en-US" sz="3200" dirty="0" smtClean="0">
                <a:solidFill>
                  <a:srgbClr val="0070C0"/>
                </a:solidFill>
              </a:rPr>
              <a:t>highered.mcgrawhill.com/sites/0072978902/student_view0</a:t>
            </a:r>
            <a:r>
              <a:rPr lang="en-US" sz="2200" dirty="0">
                <a:solidFill>
                  <a:srgbClr val="0070C0"/>
                </a:solidFill>
              </a:rPr>
              <a:t>/</a:t>
            </a:r>
          </a:p>
          <a:p>
            <a:pPr lvl="0"/>
            <a:endParaRPr lang="en-US" sz="2800" dirty="0">
              <a:solidFill>
                <a:prstClr val="black"/>
              </a:solidFill>
            </a:endParaRPr>
          </a:p>
          <a:p>
            <a:pPr algn="l"/>
            <a:r>
              <a:rPr lang="en-US"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xmlns="" val="939418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20EFD9-8087-4C20-A476-6C5F674C09E0}" type="datetime1">
              <a:rPr lang="en-US" smtClean="0"/>
              <a:pPr>
                <a:defRPr/>
              </a:pPr>
              <a:t>5/26/2012</a:t>
            </a:fld>
            <a:endParaRPr lang="en-US" dirty="0"/>
          </a:p>
        </p:txBody>
      </p:sp>
      <p:sp>
        <p:nvSpPr>
          <p:cNvPr id="3" name="Slide Number Placeholder 2"/>
          <p:cNvSpPr>
            <a:spLocks noGrp="1"/>
          </p:cNvSpPr>
          <p:nvPr>
            <p:ph type="sldNum" sz="quarter" idx="12"/>
          </p:nvPr>
        </p:nvSpPr>
        <p:spPr/>
        <p:txBody>
          <a:bodyPr/>
          <a:lstStyle/>
          <a:p>
            <a:pPr>
              <a:defRPr/>
            </a:pPr>
            <a:fld id="{9583EAAC-9813-4DB4-BFA0-B32F3A8AC6CE}" type="slidenum">
              <a:rPr lang="en-US" smtClean="0"/>
              <a:pPr>
                <a:defRPr/>
              </a:pPr>
              <a:t>10</a:t>
            </a:fld>
            <a:endParaRPr lang="en-US" dirty="0"/>
          </a:p>
        </p:txBody>
      </p:sp>
      <p:sp>
        <p:nvSpPr>
          <p:cNvPr id="4" name="Rectangle 3"/>
          <p:cNvSpPr/>
          <p:nvPr/>
        </p:nvSpPr>
        <p:spPr>
          <a:xfrm>
            <a:off x="304800" y="773302"/>
            <a:ext cx="5181600" cy="5632311"/>
          </a:xfrm>
          <a:prstGeom prst="rect">
            <a:avLst/>
          </a:prstGeom>
        </p:spPr>
        <p:txBody>
          <a:bodyPr wrap="square">
            <a:spAutoFit/>
          </a:bodyPr>
          <a:lstStyle/>
          <a:p>
            <a:r>
              <a:rPr lang="fr-FR" sz="2000" dirty="0" err="1" smtClean="0">
                <a:latin typeface="Arial" pitchFamily="34" charset="0"/>
                <a:cs typeface="Arial" pitchFamily="34" charset="0"/>
              </a:rPr>
              <a:t>void</a:t>
            </a:r>
            <a:r>
              <a:rPr lang="fr-FR" sz="2000" dirty="0" smtClean="0">
                <a:latin typeface="Arial" pitchFamily="34" charset="0"/>
                <a:cs typeface="Arial" pitchFamily="34" charset="0"/>
              </a:rPr>
              <a:t> main()</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char c = 'x' ; </a:t>
            </a:r>
          </a:p>
          <a:p>
            <a:r>
              <a:rPr lang="en-US" sz="2000" dirty="0" smtClean="0">
                <a:latin typeface="Arial" pitchFamily="34" charset="0"/>
                <a:cs typeface="Arial" pitchFamily="34" charset="0"/>
              </a:rPr>
              <a:t>	switch ( c ) </a:t>
            </a:r>
          </a:p>
          <a:p>
            <a:r>
              <a:rPr lang="en-US" sz="2000" dirty="0" smtClean="0">
                <a:latin typeface="Arial" pitchFamily="34" charset="0"/>
                <a:cs typeface="Arial" pitchFamily="34" charset="0"/>
              </a:rPr>
              <a:t>	{ </a:t>
            </a:r>
          </a:p>
          <a:p>
            <a:r>
              <a:rPr lang="en-US" sz="2000" dirty="0" smtClean="0">
                <a:latin typeface="Arial" pitchFamily="34" charset="0"/>
                <a:cs typeface="Arial" pitchFamily="34" charset="0"/>
              </a:rPr>
              <a:t>	case 'v' : </a:t>
            </a: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"I am in case v \n" ) ; </a:t>
            </a:r>
          </a:p>
          <a:p>
            <a:r>
              <a:rPr lang="en-US" sz="2000" dirty="0" smtClean="0">
                <a:latin typeface="Arial" pitchFamily="34" charset="0"/>
                <a:cs typeface="Arial" pitchFamily="34" charset="0"/>
              </a:rPr>
              <a:t>		break ; </a:t>
            </a:r>
          </a:p>
          <a:p>
            <a:r>
              <a:rPr lang="en-US" sz="2000" dirty="0" smtClean="0">
                <a:latin typeface="Arial" pitchFamily="34" charset="0"/>
                <a:cs typeface="Arial" pitchFamily="34" charset="0"/>
              </a:rPr>
              <a:t>	case 'a' : </a:t>
            </a: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"I am in case a \n" ) ; </a:t>
            </a:r>
          </a:p>
          <a:p>
            <a:r>
              <a:rPr lang="en-US" sz="2000" dirty="0" smtClean="0">
                <a:latin typeface="Arial" pitchFamily="34" charset="0"/>
                <a:cs typeface="Arial" pitchFamily="34" charset="0"/>
              </a:rPr>
              <a:t>		break ; </a:t>
            </a:r>
          </a:p>
          <a:p>
            <a:r>
              <a:rPr lang="en-US" sz="2000" dirty="0" smtClean="0">
                <a:latin typeface="Arial" pitchFamily="34" charset="0"/>
                <a:cs typeface="Arial" pitchFamily="34" charset="0"/>
              </a:rPr>
              <a:t>	case 'x' : </a:t>
            </a: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"I am in case x \n" ) ; </a:t>
            </a:r>
          </a:p>
          <a:p>
            <a:r>
              <a:rPr lang="en-US" sz="2000" dirty="0" smtClean="0">
                <a:latin typeface="Arial" pitchFamily="34" charset="0"/>
                <a:cs typeface="Arial" pitchFamily="34" charset="0"/>
              </a:rPr>
              <a:t>		break ; </a:t>
            </a:r>
          </a:p>
          <a:p>
            <a:r>
              <a:rPr lang="en-US" sz="2000" dirty="0" smtClean="0">
                <a:latin typeface="Arial" pitchFamily="34" charset="0"/>
                <a:cs typeface="Arial" pitchFamily="34" charset="0"/>
              </a:rPr>
              <a:t>	default : </a:t>
            </a:r>
          </a:p>
          <a:p>
            <a:r>
              <a:rPr lang="de-DE" sz="2000" dirty="0" smtClean="0">
                <a:latin typeface="Arial" pitchFamily="34" charset="0"/>
                <a:cs typeface="Arial" pitchFamily="34" charset="0"/>
              </a:rPr>
              <a:t>	printf ( "I am in default \n" ) ; </a:t>
            </a:r>
          </a:p>
          <a:p>
            <a:r>
              <a:rPr lang="en-US" sz="2000" dirty="0" smtClean="0">
                <a:latin typeface="Arial" pitchFamily="34" charset="0"/>
                <a:cs typeface="Arial" pitchFamily="34" charset="0"/>
              </a:rPr>
              <a:t>	} </a:t>
            </a:r>
          </a:p>
          <a:p>
            <a:r>
              <a:rPr lang="en-US" sz="2000" dirty="0" smtClean="0">
                <a:latin typeface="Arial" pitchFamily="34" charset="0"/>
                <a:cs typeface="Arial" pitchFamily="34" charset="0"/>
              </a:rPr>
              <a:t>} </a:t>
            </a:r>
          </a:p>
        </p:txBody>
      </p:sp>
      <p:sp>
        <p:nvSpPr>
          <p:cNvPr id="5" name="TextBox 4"/>
          <p:cNvSpPr txBox="1"/>
          <p:nvPr/>
        </p:nvSpPr>
        <p:spPr>
          <a:xfrm>
            <a:off x="4724400" y="918420"/>
            <a:ext cx="3857652" cy="461665"/>
          </a:xfrm>
          <a:prstGeom prst="rect">
            <a:avLst/>
          </a:prstGeom>
          <a:noFill/>
        </p:spPr>
        <p:txBody>
          <a:bodyPr wrap="square" rtlCol="0">
            <a:spAutoFit/>
          </a:bodyPr>
          <a:lstStyle/>
          <a:p>
            <a:r>
              <a:rPr lang="fr-FR" sz="2400" dirty="0" smtClean="0">
                <a:latin typeface="Arial" pitchFamily="34" charset="0"/>
                <a:cs typeface="Arial" pitchFamily="34" charset="0"/>
              </a:rPr>
              <a:t>Output: I </a:t>
            </a:r>
            <a:r>
              <a:rPr lang="fr-FR" sz="2400" dirty="0" err="1" smtClean="0">
                <a:latin typeface="Arial" pitchFamily="34" charset="0"/>
                <a:cs typeface="Arial" pitchFamily="34" charset="0"/>
              </a:rPr>
              <a:t>am</a:t>
            </a:r>
            <a:r>
              <a:rPr lang="fr-FR" sz="2400" dirty="0" smtClean="0">
                <a:latin typeface="Arial" pitchFamily="34" charset="0"/>
                <a:cs typeface="Arial" pitchFamily="34" charset="0"/>
              </a:rPr>
              <a:t> in x</a:t>
            </a:r>
            <a:endParaRPr lang="en-US" sz="2400" dirty="0">
              <a:latin typeface="Arial" pitchFamily="34" charset="0"/>
              <a:cs typeface="Arial" pitchFamily="34" charset="0"/>
            </a:endParaRPr>
          </a:p>
        </p:txBody>
      </p:sp>
      <p:sp>
        <p:nvSpPr>
          <p:cNvPr id="6" name="TextBox 5"/>
          <p:cNvSpPr txBox="1"/>
          <p:nvPr/>
        </p:nvSpPr>
        <p:spPr>
          <a:xfrm>
            <a:off x="4405326" y="1380085"/>
            <a:ext cx="4967274" cy="1200329"/>
          </a:xfrm>
          <a:prstGeom prst="rect">
            <a:avLst/>
          </a:prstGeom>
          <a:noFill/>
        </p:spPr>
        <p:txBody>
          <a:bodyPr wrap="square" rtlCol="0">
            <a:spAutoFit/>
          </a:bodyPr>
          <a:lstStyle/>
          <a:p>
            <a:endParaRPr lang="en-US" dirty="0" smtClean="0"/>
          </a:p>
          <a:p>
            <a:r>
              <a:rPr lang="en-US" dirty="0" smtClean="0"/>
              <a:t>Here  ‘v’, ‘a’, ‘x’ are replaced by the ASCII values </a:t>
            </a:r>
          </a:p>
          <a:p>
            <a:r>
              <a:rPr lang="en-US" dirty="0" smtClean="0"/>
              <a:t>(118, 97, 120) of these character constants. </a:t>
            </a:r>
          </a:p>
          <a:p>
            <a:endParaRPr lang="en-US" dirty="0"/>
          </a:p>
        </p:txBody>
      </p:sp>
      <p:sp>
        <p:nvSpPr>
          <p:cNvPr id="7" name="Rectangle 6"/>
          <p:cNvSpPr/>
          <p:nvPr/>
        </p:nvSpPr>
        <p:spPr>
          <a:xfrm>
            <a:off x="152400" y="20910"/>
            <a:ext cx="8839200" cy="584775"/>
          </a:xfrm>
          <a:prstGeom prst="rect">
            <a:avLst/>
          </a:prstGeom>
        </p:spPr>
        <p:txBody>
          <a:bodyPr wrap="square">
            <a:spAutoFit/>
          </a:bodyPr>
          <a:lstStyle/>
          <a:p>
            <a:r>
              <a:rPr lang="fr-FR" sz="3200" dirty="0" err="1" smtClean="0">
                <a:solidFill>
                  <a:srgbClr val="002060"/>
                </a:solidFill>
                <a:latin typeface="Arial" pitchFamily="34" charset="0"/>
                <a:cs typeface="Arial" pitchFamily="34" charset="0"/>
              </a:rPr>
              <a:t>switch</a:t>
            </a:r>
            <a:r>
              <a:rPr lang="fr-FR" sz="3200" dirty="0" smtClean="0">
                <a:solidFill>
                  <a:srgbClr val="002060"/>
                </a:solidFill>
                <a:latin typeface="Arial" pitchFamily="34" charset="0"/>
                <a:cs typeface="Arial" pitchFamily="34" charset="0"/>
              </a:rPr>
              <a:t> </a:t>
            </a:r>
            <a:r>
              <a:rPr lang="fr-FR" sz="3200" dirty="0" err="1" smtClean="0">
                <a:solidFill>
                  <a:srgbClr val="002060"/>
                </a:solidFill>
                <a:latin typeface="Arial" pitchFamily="34" charset="0"/>
                <a:cs typeface="Arial" pitchFamily="34" charset="0"/>
              </a:rPr>
              <a:t>statement</a:t>
            </a:r>
            <a:r>
              <a:rPr lang="fr-FR" sz="3200" dirty="0" smtClean="0">
                <a:solidFill>
                  <a:srgbClr val="002060"/>
                </a:solidFill>
                <a:latin typeface="Arial" pitchFamily="34" charset="0"/>
                <a:cs typeface="Arial" pitchFamily="34" charset="0"/>
              </a:rPr>
              <a:t>: </a:t>
            </a:r>
            <a:r>
              <a:rPr lang="fr-FR" sz="3200" dirty="0" err="1" smtClean="0">
                <a:solidFill>
                  <a:srgbClr val="002060"/>
                </a:solidFill>
                <a:latin typeface="Arial" pitchFamily="34" charset="0"/>
                <a:cs typeface="Arial" pitchFamily="34" charset="0"/>
              </a:rPr>
              <a:t>using</a:t>
            </a:r>
            <a:r>
              <a:rPr lang="fr-FR" sz="3200" dirty="0" smtClean="0">
                <a:solidFill>
                  <a:srgbClr val="002060"/>
                </a:solidFill>
                <a:latin typeface="Arial" pitchFamily="34" charset="0"/>
                <a:cs typeface="Arial" pitchFamily="34" charset="0"/>
              </a:rPr>
              <a:t> </a:t>
            </a:r>
            <a:r>
              <a:rPr lang="fr-FR" sz="3200" dirty="0" err="1" smtClean="0">
                <a:solidFill>
                  <a:srgbClr val="002060"/>
                </a:solidFill>
                <a:latin typeface="Arial" pitchFamily="34" charset="0"/>
                <a:cs typeface="Arial" pitchFamily="34" charset="0"/>
              </a:rPr>
              <a:t>character</a:t>
            </a:r>
            <a:r>
              <a:rPr lang="fr-FR" sz="3200" dirty="0" smtClean="0">
                <a:solidFill>
                  <a:srgbClr val="002060"/>
                </a:solidFill>
                <a:latin typeface="Arial" pitchFamily="34" charset="0"/>
                <a:cs typeface="Arial" pitchFamily="34" charset="0"/>
              </a:rPr>
              <a:t> as constants</a:t>
            </a:r>
            <a:endParaRPr lang="en-US" sz="32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xmlns="" val="104050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20EFD9-8087-4C20-A476-6C5F674C09E0}" type="datetime1">
              <a:rPr lang="en-US" smtClean="0"/>
              <a:pPr>
                <a:defRPr/>
              </a:pPr>
              <a:t>5/26/2012</a:t>
            </a:fld>
            <a:endParaRPr lang="en-US" dirty="0"/>
          </a:p>
        </p:txBody>
      </p:sp>
      <p:sp>
        <p:nvSpPr>
          <p:cNvPr id="3" name="Slide Number Placeholder 2"/>
          <p:cNvSpPr>
            <a:spLocks noGrp="1"/>
          </p:cNvSpPr>
          <p:nvPr>
            <p:ph type="sldNum" sz="quarter" idx="12"/>
          </p:nvPr>
        </p:nvSpPr>
        <p:spPr/>
        <p:txBody>
          <a:bodyPr/>
          <a:lstStyle/>
          <a:p>
            <a:pPr>
              <a:defRPr/>
            </a:pPr>
            <a:fld id="{9583EAAC-9813-4DB4-BFA0-B32F3A8AC6CE}" type="slidenum">
              <a:rPr lang="en-US" smtClean="0"/>
              <a:pPr>
                <a:defRPr/>
              </a:pPr>
              <a:t>11</a:t>
            </a:fld>
            <a:endParaRPr lang="en-US" dirty="0"/>
          </a:p>
        </p:txBody>
      </p:sp>
      <p:sp>
        <p:nvSpPr>
          <p:cNvPr id="4" name="Rectangle 3"/>
          <p:cNvSpPr/>
          <p:nvPr/>
        </p:nvSpPr>
        <p:spPr>
          <a:xfrm>
            <a:off x="304800" y="304800"/>
            <a:ext cx="8534400" cy="6124754"/>
          </a:xfrm>
          <a:prstGeom prst="rect">
            <a:avLst/>
          </a:prstGeom>
        </p:spPr>
        <p:txBody>
          <a:bodyPr wrap="square">
            <a:spAutoFit/>
          </a:bodyPr>
          <a:lstStyle/>
          <a:p>
            <a:r>
              <a:rPr lang="en-US" sz="1600" dirty="0" smtClean="0">
                <a:latin typeface="Arial" pitchFamily="34" charset="0"/>
                <a:cs typeface="Arial" pitchFamily="34" charset="0"/>
              </a:rPr>
              <a:t> void main( ) </a:t>
            </a:r>
            <a:r>
              <a:rPr lang="en-US" sz="1600" dirty="0">
                <a:latin typeface="Arial" pitchFamily="34" charset="0"/>
                <a:cs typeface="Arial" pitchFamily="34" charset="0"/>
              </a:rPr>
              <a:t> </a:t>
            </a:r>
            <a:r>
              <a:rPr lang="en-US" sz="1600" dirty="0" smtClean="0">
                <a:latin typeface="Arial" pitchFamily="34" charset="0"/>
                <a:cs typeface="Arial" pitchFamily="34" charset="0"/>
              </a:rPr>
              <a:t>        </a:t>
            </a:r>
            <a:r>
              <a:rPr lang="fr-FR" sz="2400" dirty="0" err="1" smtClean="0">
                <a:solidFill>
                  <a:srgbClr val="00B0F0"/>
                </a:solidFill>
                <a:latin typeface="Arial" pitchFamily="34" charset="0"/>
                <a:cs typeface="Arial" pitchFamily="34" charset="0"/>
              </a:rPr>
              <a:t>switch</a:t>
            </a:r>
            <a:r>
              <a:rPr lang="fr-FR" sz="2400" dirty="0" smtClean="0">
                <a:solidFill>
                  <a:srgbClr val="00B0F0"/>
                </a:solidFill>
                <a:latin typeface="Arial" pitchFamily="34" charset="0"/>
                <a:cs typeface="Arial" pitchFamily="34" charset="0"/>
              </a:rPr>
              <a:t> </a:t>
            </a:r>
            <a:r>
              <a:rPr lang="fr-FR" sz="2400" dirty="0" err="1" smtClean="0">
                <a:solidFill>
                  <a:srgbClr val="00B0F0"/>
                </a:solidFill>
                <a:latin typeface="Arial" pitchFamily="34" charset="0"/>
                <a:cs typeface="Arial" pitchFamily="34" charset="0"/>
              </a:rPr>
              <a:t>statement</a:t>
            </a:r>
            <a:r>
              <a:rPr lang="fr-FR" sz="2400" dirty="0" smtClean="0">
                <a:solidFill>
                  <a:srgbClr val="00B0F0"/>
                </a:solidFill>
                <a:latin typeface="Arial" pitchFamily="34" charset="0"/>
                <a:cs typeface="Arial" pitchFamily="34" charset="0"/>
              </a:rPr>
              <a:t>: </a:t>
            </a:r>
            <a:r>
              <a:rPr lang="fr-FR" sz="2400" dirty="0" err="1" smtClean="0">
                <a:solidFill>
                  <a:srgbClr val="00B0F0"/>
                </a:solidFill>
                <a:latin typeface="Arial" pitchFamily="34" charset="0"/>
                <a:cs typeface="Arial" pitchFamily="34" charset="0"/>
              </a:rPr>
              <a:t>combining</a:t>
            </a:r>
            <a:r>
              <a:rPr lang="fr-FR" sz="2400" dirty="0" smtClean="0">
                <a:solidFill>
                  <a:srgbClr val="00B0F0"/>
                </a:solidFill>
                <a:latin typeface="Arial" pitchFamily="34" charset="0"/>
                <a:cs typeface="Arial" pitchFamily="34" charset="0"/>
              </a:rPr>
              <a:t>  multiple constants</a:t>
            </a:r>
            <a:endParaRPr lang="fr-FR" sz="1600" dirty="0" smtClean="0">
              <a:solidFill>
                <a:srgbClr val="00B0F0"/>
              </a:solidFill>
              <a:latin typeface="Arial" pitchFamily="34" charset="0"/>
              <a:cs typeface="Arial" pitchFamily="34" charset="0"/>
            </a:endParaRPr>
          </a:p>
          <a:p>
            <a:r>
              <a:rPr lang="en-US" sz="1600" dirty="0" smtClean="0">
                <a:latin typeface="Arial" pitchFamily="34" charset="0"/>
                <a:cs typeface="Arial" pitchFamily="34" charset="0"/>
              </a:rPr>
              <a:t>{ </a:t>
            </a:r>
          </a:p>
          <a:p>
            <a:r>
              <a:rPr lang="en-US" sz="1600" dirty="0" smtClean="0">
                <a:latin typeface="Arial" pitchFamily="34" charset="0"/>
                <a:cs typeface="Arial" pitchFamily="34" charset="0"/>
              </a:rPr>
              <a:t>char </a:t>
            </a:r>
            <a:r>
              <a:rPr lang="en-US" sz="1600" dirty="0" err="1" smtClean="0">
                <a:latin typeface="Arial" pitchFamily="34" charset="0"/>
                <a:cs typeface="Arial" pitchFamily="34" charset="0"/>
              </a:rPr>
              <a:t>ch</a:t>
            </a:r>
            <a:r>
              <a:rPr lang="en-US" sz="1600" dirty="0" smtClean="0">
                <a:latin typeface="Arial" pitchFamily="34" charset="0"/>
                <a:cs typeface="Arial" pitchFamily="34" charset="0"/>
              </a:rPr>
              <a:t> ; </a:t>
            </a:r>
          </a:p>
          <a:p>
            <a:r>
              <a:rPr lang="en-US" sz="1600" dirty="0" err="1" smtClean="0">
                <a:latin typeface="Arial" pitchFamily="34" charset="0"/>
                <a:cs typeface="Arial" pitchFamily="34" charset="0"/>
              </a:rPr>
              <a:t>printf</a:t>
            </a:r>
            <a:r>
              <a:rPr lang="en-US" sz="1600" dirty="0" smtClean="0">
                <a:latin typeface="Arial" pitchFamily="34" charset="0"/>
                <a:cs typeface="Arial" pitchFamily="34" charset="0"/>
              </a:rPr>
              <a:t> ( "Enter any of the alphabet a, b, or c " ) ; </a:t>
            </a:r>
          </a:p>
          <a:p>
            <a:r>
              <a:rPr lang="en-US" sz="1600" dirty="0" err="1" smtClean="0">
                <a:latin typeface="Arial" pitchFamily="34" charset="0"/>
                <a:cs typeface="Arial" pitchFamily="34" charset="0"/>
              </a:rPr>
              <a:t>scanf</a:t>
            </a:r>
            <a:r>
              <a:rPr lang="en-US" sz="1600" dirty="0" smtClean="0">
                <a:latin typeface="Arial" pitchFamily="34" charset="0"/>
                <a:cs typeface="Arial" pitchFamily="34" charset="0"/>
              </a:rPr>
              <a:t> ( "%c", &amp;</a:t>
            </a:r>
            <a:r>
              <a:rPr lang="en-US" sz="1600" dirty="0" err="1" smtClean="0">
                <a:latin typeface="Arial" pitchFamily="34" charset="0"/>
                <a:cs typeface="Arial" pitchFamily="34" charset="0"/>
              </a:rPr>
              <a:t>ch</a:t>
            </a:r>
            <a:r>
              <a:rPr lang="en-US" sz="1600" dirty="0" smtClean="0">
                <a:latin typeface="Arial" pitchFamily="34" charset="0"/>
                <a:cs typeface="Arial" pitchFamily="34" charset="0"/>
              </a:rPr>
              <a:t> ) ; </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	switch ( </a:t>
            </a:r>
            <a:r>
              <a:rPr lang="en-US" sz="1600" dirty="0" err="1" smtClean="0">
                <a:latin typeface="Arial" pitchFamily="34" charset="0"/>
                <a:cs typeface="Arial" pitchFamily="34" charset="0"/>
              </a:rPr>
              <a:t>ch</a:t>
            </a:r>
            <a:r>
              <a:rPr lang="en-US" sz="1600" dirty="0" smtClean="0">
                <a:latin typeface="Arial" pitchFamily="34" charset="0"/>
                <a:cs typeface="Arial" pitchFamily="34" charset="0"/>
              </a:rPr>
              <a:t> ) </a:t>
            </a:r>
          </a:p>
          <a:p>
            <a:r>
              <a:rPr lang="en-US" sz="1600" dirty="0" smtClean="0">
                <a:latin typeface="Arial" pitchFamily="34" charset="0"/>
                <a:cs typeface="Arial" pitchFamily="34" charset="0"/>
              </a:rPr>
              <a:t>	{ </a:t>
            </a:r>
          </a:p>
          <a:p>
            <a:r>
              <a:rPr lang="en-US" sz="1600" dirty="0" smtClean="0">
                <a:latin typeface="Arial" pitchFamily="34" charset="0"/>
                <a:cs typeface="Arial" pitchFamily="34" charset="0"/>
              </a:rPr>
              <a:t>	case 'a' : </a:t>
            </a:r>
          </a:p>
          <a:p>
            <a:r>
              <a:rPr lang="en-US" sz="1600" dirty="0" smtClean="0">
                <a:latin typeface="Arial" pitchFamily="34" charset="0"/>
                <a:cs typeface="Arial" pitchFamily="34" charset="0"/>
              </a:rPr>
              <a:t>	case 'A' : </a:t>
            </a:r>
          </a:p>
          <a:p>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printf</a:t>
            </a:r>
            <a:r>
              <a:rPr lang="en-US" sz="1600" dirty="0" smtClean="0">
                <a:latin typeface="Arial" pitchFamily="34" charset="0"/>
                <a:cs typeface="Arial" pitchFamily="34" charset="0"/>
              </a:rPr>
              <a:t> ( "a as in </a:t>
            </a:r>
            <a:r>
              <a:rPr lang="en-US" sz="1600" dirty="0" err="1" smtClean="0">
                <a:latin typeface="Arial" pitchFamily="34" charset="0"/>
                <a:cs typeface="Arial" pitchFamily="34" charset="0"/>
              </a:rPr>
              <a:t>ashar</a:t>
            </a:r>
            <a:r>
              <a:rPr lang="en-US" sz="1600" dirty="0" smtClean="0">
                <a:latin typeface="Arial" pitchFamily="34" charset="0"/>
                <a:cs typeface="Arial" pitchFamily="34" charset="0"/>
              </a:rPr>
              <a:t>" ) ; </a:t>
            </a:r>
          </a:p>
          <a:p>
            <a:r>
              <a:rPr lang="en-US" sz="1600" dirty="0" smtClean="0">
                <a:latin typeface="Arial" pitchFamily="34" charset="0"/>
                <a:cs typeface="Arial" pitchFamily="34" charset="0"/>
              </a:rPr>
              <a:t>		break ; </a:t>
            </a:r>
          </a:p>
          <a:p>
            <a:r>
              <a:rPr lang="en-US" sz="1600" dirty="0" smtClean="0">
                <a:latin typeface="Arial" pitchFamily="34" charset="0"/>
                <a:cs typeface="Arial" pitchFamily="34" charset="0"/>
              </a:rPr>
              <a:t>	case 'b' : </a:t>
            </a:r>
          </a:p>
          <a:p>
            <a:r>
              <a:rPr lang="en-US" sz="1600" dirty="0" smtClean="0">
                <a:latin typeface="Arial" pitchFamily="34" charset="0"/>
                <a:cs typeface="Arial" pitchFamily="34" charset="0"/>
              </a:rPr>
              <a:t>	case 'B' : </a:t>
            </a:r>
          </a:p>
          <a:p>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printf</a:t>
            </a:r>
            <a:r>
              <a:rPr lang="en-US" sz="1600" dirty="0" smtClean="0">
                <a:latin typeface="Arial" pitchFamily="34" charset="0"/>
                <a:cs typeface="Arial" pitchFamily="34" charset="0"/>
              </a:rPr>
              <a:t> ( "b as in brain" ) ; </a:t>
            </a:r>
          </a:p>
          <a:p>
            <a:r>
              <a:rPr lang="en-US" sz="1600" dirty="0" smtClean="0">
                <a:latin typeface="Arial" pitchFamily="34" charset="0"/>
                <a:cs typeface="Arial" pitchFamily="34" charset="0"/>
              </a:rPr>
              <a:t>		break ; </a:t>
            </a:r>
          </a:p>
          <a:p>
            <a:r>
              <a:rPr lang="en-US" sz="1600" dirty="0" smtClean="0">
                <a:latin typeface="Arial" pitchFamily="34" charset="0"/>
                <a:cs typeface="Arial" pitchFamily="34" charset="0"/>
              </a:rPr>
              <a:t>	case 'c' : </a:t>
            </a:r>
          </a:p>
          <a:p>
            <a:r>
              <a:rPr lang="en-US" sz="1600" dirty="0" smtClean="0">
                <a:latin typeface="Arial" pitchFamily="34" charset="0"/>
                <a:cs typeface="Arial" pitchFamily="34" charset="0"/>
              </a:rPr>
              <a:t>	case 'C' : </a:t>
            </a:r>
          </a:p>
          <a:p>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printf</a:t>
            </a:r>
            <a:r>
              <a:rPr lang="en-US" sz="1600" dirty="0" smtClean="0">
                <a:latin typeface="Arial" pitchFamily="34" charset="0"/>
                <a:cs typeface="Arial" pitchFamily="34" charset="0"/>
              </a:rPr>
              <a:t> ( "c as in cookie" ) ; </a:t>
            </a:r>
          </a:p>
          <a:p>
            <a:r>
              <a:rPr lang="en-US" sz="1600" dirty="0" smtClean="0">
                <a:latin typeface="Arial" pitchFamily="34" charset="0"/>
                <a:cs typeface="Arial" pitchFamily="34" charset="0"/>
              </a:rPr>
              <a:t>		break ; </a:t>
            </a:r>
          </a:p>
          <a:p>
            <a:r>
              <a:rPr lang="en-US" sz="1600" dirty="0" smtClean="0">
                <a:latin typeface="Arial" pitchFamily="34" charset="0"/>
                <a:cs typeface="Arial" pitchFamily="34" charset="0"/>
              </a:rPr>
              <a:t>	default : </a:t>
            </a:r>
          </a:p>
          <a:p>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printf</a:t>
            </a:r>
            <a:r>
              <a:rPr lang="en-US" sz="1600" dirty="0" smtClean="0">
                <a:latin typeface="Arial" pitchFamily="34" charset="0"/>
                <a:cs typeface="Arial" pitchFamily="34" charset="0"/>
              </a:rPr>
              <a:t> ( “do  you knew what are alphabets?" ) ; </a:t>
            </a:r>
          </a:p>
          <a:p>
            <a:r>
              <a:rPr lang="en-US" sz="1600" dirty="0" smtClean="0">
                <a:latin typeface="Arial" pitchFamily="34" charset="0"/>
                <a:cs typeface="Arial" pitchFamily="34" charset="0"/>
              </a:rPr>
              <a:t>	} </a:t>
            </a:r>
          </a:p>
          <a:p>
            <a:r>
              <a:rPr lang="en-US" sz="1600" dirty="0" smtClean="0">
                <a:latin typeface="Arial" pitchFamily="34" charset="0"/>
                <a:cs typeface="Arial" pitchFamily="34" charset="0"/>
              </a:rPr>
              <a:t>} </a:t>
            </a:r>
          </a:p>
        </p:txBody>
      </p:sp>
    </p:spTree>
    <p:extLst>
      <p:ext uri="{BB962C8B-B14F-4D97-AF65-F5344CB8AC3E}">
        <p14:creationId xmlns:p14="http://schemas.microsoft.com/office/powerpoint/2010/main" xmlns="" val="96438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20EFD9-8087-4C20-A476-6C5F674C09E0}" type="datetime1">
              <a:rPr lang="en-US" smtClean="0"/>
              <a:pPr>
                <a:defRPr/>
              </a:pPr>
              <a:t>5/26/2012</a:t>
            </a:fld>
            <a:endParaRPr lang="en-US" dirty="0"/>
          </a:p>
        </p:txBody>
      </p:sp>
      <p:sp>
        <p:nvSpPr>
          <p:cNvPr id="3" name="Slide Number Placeholder 2"/>
          <p:cNvSpPr>
            <a:spLocks noGrp="1"/>
          </p:cNvSpPr>
          <p:nvPr>
            <p:ph type="sldNum" sz="quarter" idx="12"/>
          </p:nvPr>
        </p:nvSpPr>
        <p:spPr/>
        <p:txBody>
          <a:bodyPr/>
          <a:lstStyle/>
          <a:p>
            <a:pPr>
              <a:defRPr/>
            </a:pPr>
            <a:fld id="{9583EAAC-9813-4DB4-BFA0-B32F3A8AC6CE}" type="slidenum">
              <a:rPr lang="en-US" smtClean="0"/>
              <a:pPr>
                <a:defRPr/>
              </a:pPr>
              <a:t>12</a:t>
            </a:fld>
            <a:endParaRPr lang="en-US" dirty="0"/>
          </a:p>
        </p:txBody>
      </p:sp>
      <p:sp>
        <p:nvSpPr>
          <p:cNvPr id="4" name="Rectangle 3"/>
          <p:cNvSpPr/>
          <p:nvPr/>
        </p:nvSpPr>
        <p:spPr>
          <a:xfrm>
            <a:off x="700493" y="1189910"/>
            <a:ext cx="7858180" cy="2215991"/>
          </a:xfrm>
          <a:prstGeom prst="rect">
            <a:avLst/>
          </a:prstGeom>
        </p:spPr>
        <p:txBody>
          <a:bodyPr wrap="square">
            <a:spAutoFit/>
          </a:bodyPr>
          <a:lstStyle/>
          <a:p>
            <a:pPr algn="just"/>
            <a:endParaRPr lang="en-US" dirty="0" smtClean="0"/>
          </a:p>
          <a:p>
            <a:pPr marL="342900" indent="-342900" algn="just">
              <a:buFont typeface="Arial" pitchFamily="34" charset="0"/>
              <a:buChar char="•"/>
            </a:pPr>
            <a:r>
              <a:rPr lang="en-US" sz="2400" dirty="0" smtClean="0">
                <a:latin typeface="Arial" pitchFamily="34" charset="0"/>
                <a:cs typeface="Arial" pitchFamily="34" charset="0"/>
              </a:rPr>
              <a:t>Here, if an alphabet a is entered the case ‘a’ is satisfied and since there are no statements to be executed in this case the control automatically reaches the next case i.e. case ‘A’ and executes all the statements in this case</a:t>
            </a:r>
          </a:p>
        </p:txBody>
      </p:sp>
      <p:sp>
        <p:nvSpPr>
          <p:cNvPr id="5" name="Rectangle 4"/>
          <p:cNvSpPr/>
          <p:nvPr/>
        </p:nvSpPr>
        <p:spPr>
          <a:xfrm>
            <a:off x="629055" y="3810000"/>
            <a:ext cx="7500990" cy="1477328"/>
          </a:xfrm>
          <a:prstGeom prst="rect">
            <a:avLst/>
          </a:prstGeom>
        </p:spPr>
        <p:txBody>
          <a:bodyPr wrap="square">
            <a:spAutoFit/>
          </a:bodyPr>
          <a:lstStyle/>
          <a:p>
            <a:pPr algn="just"/>
            <a:endParaRPr lang="en-US" dirty="0" smtClean="0"/>
          </a:p>
          <a:p>
            <a:pPr marL="342900" indent="-342900" algn="just">
              <a:buFont typeface="Arial" pitchFamily="34" charset="0"/>
              <a:buChar char="•"/>
            </a:pPr>
            <a:r>
              <a:rPr lang="en-US" sz="2400" dirty="0" smtClean="0">
                <a:latin typeface="Arial" pitchFamily="34" charset="0"/>
                <a:cs typeface="Arial" pitchFamily="34" charset="0"/>
              </a:rPr>
              <a:t>Even if there are multiple statements to be executed in each case there is no need to enclose them within a pair of braces (unlike if, and else). </a:t>
            </a:r>
          </a:p>
        </p:txBody>
      </p:sp>
      <p:sp>
        <p:nvSpPr>
          <p:cNvPr id="7" name="TextBox 6"/>
          <p:cNvSpPr txBox="1"/>
          <p:nvPr/>
        </p:nvSpPr>
        <p:spPr>
          <a:xfrm>
            <a:off x="629054" y="228600"/>
            <a:ext cx="8286345" cy="954107"/>
          </a:xfrm>
          <a:prstGeom prst="rect">
            <a:avLst/>
          </a:prstGeom>
          <a:noFill/>
        </p:spPr>
        <p:txBody>
          <a:bodyPr wrap="square" rtlCol="0">
            <a:spAutoFit/>
          </a:bodyPr>
          <a:lstStyle/>
          <a:p>
            <a:r>
              <a:rPr lang="fr-FR" sz="2800" dirty="0" err="1" smtClean="0">
                <a:solidFill>
                  <a:srgbClr val="00B0F0"/>
                </a:solidFill>
                <a:latin typeface="Arial" pitchFamily="34" charset="0"/>
                <a:cs typeface="Arial" pitchFamily="34" charset="0"/>
              </a:rPr>
              <a:t>switch</a:t>
            </a:r>
            <a:r>
              <a:rPr lang="fr-FR" sz="2800" dirty="0" smtClean="0">
                <a:solidFill>
                  <a:srgbClr val="00B0F0"/>
                </a:solidFill>
                <a:latin typeface="Arial" pitchFamily="34" charset="0"/>
                <a:cs typeface="Arial" pitchFamily="34" charset="0"/>
              </a:rPr>
              <a:t> </a:t>
            </a:r>
            <a:r>
              <a:rPr lang="fr-FR" sz="2800" dirty="0" err="1" smtClean="0">
                <a:solidFill>
                  <a:srgbClr val="00B0F0"/>
                </a:solidFill>
                <a:latin typeface="Arial" pitchFamily="34" charset="0"/>
                <a:cs typeface="Arial" pitchFamily="34" charset="0"/>
              </a:rPr>
              <a:t>statement</a:t>
            </a:r>
            <a:r>
              <a:rPr lang="fr-FR" sz="2800" dirty="0" smtClean="0">
                <a:solidFill>
                  <a:srgbClr val="00B0F0"/>
                </a:solidFill>
                <a:latin typeface="Arial" pitchFamily="34" charset="0"/>
                <a:cs typeface="Arial" pitchFamily="34" charset="0"/>
              </a:rPr>
              <a:t>: </a:t>
            </a:r>
            <a:r>
              <a:rPr lang="fr-FR" sz="2800" dirty="0" err="1">
                <a:solidFill>
                  <a:srgbClr val="00B0F0"/>
                </a:solidFill>
                <a:latin typeface="Arial" pitchFamily="34" charset="0"/>
                <a:cs typeface="Arial" pitchFamily="34" charset="0"/>
              </a:rPr>
              <a:t>C</a:t>
            </a:r>
            <a:r>
              <a:rPr lang="fr-FR" sz="2800" dirty="0" err="1" smtClean="0">
                <a:solidFill>
                  <a:srgbClr val="00B0F0"/>
                </a:solidFill>
                <a:latin typeface="Arial" pitchFamily="34" charset="0"/>
                <a:cs typeface="Arial" pitchFamily="34" charset="0"/>
              </a:rPr>
              <a:t>ombining</a:t>
            </a:r>
            <a:r>
              <a:rPr lang="fr-FR" sz="2800" dirty="0" smtClean="0">
                <a:solidFill>
                  <a:srgbClr val="00B0F0"/>
                </a:solidFill>
                <a:latin typeface="Arial" pitchFamily="34" charset="0"/>
                <a:cs typeface="Arial" pitchFamily="34" charset="0"/>
              </a:rPr>
              <a:t>  multiple constants </a:t>
            </a:r>
          </a:p>
          <a:p>
            <a:r>
              <a:rPr lang="en-US" sz="2800" dirty="0" smtClean="0">
                <a:latin typeface="Arial" pitchFamily="34" charset="0"/>
                <a:cs typeface="Arial" pitchFamily="34" charset="0"/>
              </a:rPr>
              <a:t>Explanation</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xmlns="" val="1906048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20EFD9-8087-4C20-A476-6C5F674C09E0}" type="datetime1">
              <a:rPr lang="en-US" smtClean="0"/>
              <a:pPr>
                <a:defRPr/>
              </a:pPr>
              <a:t>5/26/2012</a:t>
            </a:fld>
            <a:endParaRPr lang="en-US" dirty="0"/>
          </a:p>
        </p:txBody>
      </p:sp>
      <p:sp>
        <p:nvSpPr>
          <p:cNvPr id="3" name="Slide Number Placeholder 2"/>
          <p:cNvSpPr>
            <a:spLocks noGrp="1"/>
          </p:cNvSpPr>
          <p:nvPr>
            <p:ph type="sldNum" sz="quarter" idx="12"/>
          </p:nvPr>
        </p:nvSpPr>
        <p:spPr/>
        <p:txBody>
          <a:bodyPr/>
          <a:lstStyle/>
          <a:p>
            <a:pPr>
              <a:defRPr/>
            </a:pPr>
            <a:fld id="{9583EAAC-9813-4DB4-BFA0-B32F3A8AC6CE}" type="slidenum">
              <a:rPr lang="en-US" smtClean="0"/>
              <a:pPr>
                <a:defRPr/>
              </a:pPr>
              <a:t>13</a:t>
            </a:fld>
            <a:endParaRPr lang="en-US" dirty="0"/>
          </a:p>
        </p:txBody>
      </p:sp>
      <p:sp>
        <p:nvSpPr>
          <p:cNvPr id="4" name="Rectangle 3"/>
          <p:cNvSpPr/>
          <p:nvPr/>
        </p:nvSpPr>
        <p:spPr>
          <a:xfrm>
            <a:off x="530991" y="838200"/>
            <a:ext cx="7929618" cy="5262979"/>
          </a:xfrm>
          <a:prstGeom prst="rect">
            <a:avLst/>
          </a:prstGeom>
        </p:spPr>
        <p:txBody>
          <a:bodyPr wrap="square">
            <a:spAutoFit/>
          </a:bodyPr>
          <a:lstStyle/>
          <a:p>
            <a:endParaRPr lang="en-US" dirty="0" smtClean="0"/>
          </a:p>
          <a:p>
            <a:r>
              <a:rPr lang="en-US" sz="2000" dirty="0" smtClean="0">
                <a:latin typeface="Arial" pitchFamily="34" charset="0"/>
                <a:cs typeface="Arial" pitchFamily="34" charset="0"/>
              </a:rPr>
              <a:t>void main( ) </a:t>
            </a:r>
          </a:p>
          <a:p>
            <a:r>
              <a:rPr lang="en-US" sz="2000" dirty="0" smtClean="0">
                <a:latin typeface="Arial" pitchFamily="34" charset="0"/>
                <a:cs typeface="Arial" pitchFamily="34" charset="0"/>
              </a:rPr>
              <a:t>{ </a:t>
            </a:r>
          </a:p>
          <a:p>
            <a:r>
              <a:rPr lang="en-US" sz="2000" dirty="0" err="1" smtClean="0">
                <a:latin typeface="Arial" pitchFamily="34" charset="0"/>
                <a:cs typeface="Arial" pitchFamily="34" charset="0"/>
              </a:rPr>
              <a:t>int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j ; </a:t>
            </a:r>
          </a:p>
          <a:p>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"Enter value of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 ; </a:t>
            </a:r>
          </a:p>
          <a:p>
            <a:r>
              <a:rPr lang="en-US" sz="2000" dirty="0" err="1" smtClean="0">
                <a:latin typeface="Arial" pitchFamily="34" charset="0"/>
                <a:cs typeface="Arial" pitchFamily="34" charset="0"/>
              </a:rPr>
              <a:t>scanf</a:t>
            </a:r>
            <a:r>
              <a:rPr lang="en-US" sz="2000" dirty="0" smtClean="0">
                <a:latin typeface="Arial" pitchFamily="34" charset="0"/>
                <a:cs typeface="Arial" pitchFamily="34" charset="0"/>
              </a:rPr>
              <a:t> ( "%d”, &amp;</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 ; </a:t>
            </a:r>
          </a:p>
          <a:p>
            <a:r>
              <a:rPr lang="en-US" sz="2000" dirty="0" smtClean="0">
                <a:latin typeface="Arial" pitchFamily="34" charset="0"/>
                <a:cs typeface="Arial" pitchFamily="34" charset="0"/>
              </a:rPr>
              <a:t>switch (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 </a:t>
            </a:r>
          </a:p>
          <a:p>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"Hello" ) ; </a:t>
            </a:r>
          </a:p>
          <a:p>
            <a:r>
              <a:rPr lang="en-US" sz="2000" dirty="0" smtClean="0">
                <a:latin typeface="Arial" pitchFamily="34" charset="0"/>
                <a:cs typeface="Arial" pitchFamily="34" charset="0"/>
              </a:rPr>
              <a:t>	case 1 : </a:t>
            </a:r>
          </a:p>
          <a:p>
            <a:r>
              <a:rPr lang="en-US" sz="2000" dirty="0" smtClean="0">
                <a:latin typeface="Arial" pitchFamily="34" charset="0"/>
                <a:cs typeface="Arial" pitchFamily="34" charset="0"/>
              </a:rPr>
              <a:t>		j = 10 ; </a:t>
            </a:r>
          </a:p>
          <a:p>
            <a:r>
              <a:rPr lang="en-US" sz="2000" dirty="0" smtClean="0">
                <a:latin typeface="Arial" pitchFamily="34" charset="0"/>
                <a:cs typeface="Arial" pitchFamily="34" charset="0"/>
              </a:rPr>
              <a:t>		break ; </a:t>
            </a:r>
          </a:p>
          <a:p>
            <a:r>
              <a:rPr lang="en-US" sz="2000" dirty="0" smtClean="0">
                <a:latin typeface="Arial" pitchFamily="34" charset="0"/>
                <a:cs typeface="Arial" pitchFamily="34" charset="0"/>
              </a:rPr>
              <a:t>	case 2 : </a:t>
            </a:r>
          </a:p>
          <a:p>
            <a:r>
              <a:rPr lang="en-US" sz="2000" dirty="0" smtClean="0">
                <a:latin typeface="Arial" pitchFamily="34" charset="0"/>
                <a:cs typeface="Arial" pitchFamily="34" charset="0"/>
              </a:rPr>
              <a:t>		j = 20 ; </a:t>
            </a:r>
          </a:p>
          <a:p>
            <a:r>
              <a:rPr lang="en-US" sz="2000" dirty="0" smtClean="0">
                <a:latin typeface="Arial" pitchFamily="34" charset="0"/>
                <a:cs typeface="Arial" pitchFamily="34" charset="0"/>
              </a:rPr>
              <a:t>		break ; </a:t>
            </a:r>
          </a:p>
          <a:p>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 </a:t>
            </a:r>
            <a:endParaRPr lang="en-US" dirty="0" smtClean="0">
              <a:latin typeface="Arial" pitchFamily="34" charset="0"/>
              <a:cs typeface="Arial" pitchFamily="34" charset="0"/>
            </a:endParaRPr>
          </a:p>
        </p:txBody>
      </p:sp>
      <p:sp>
        <p:nvSpPr>
          <p:cNvPr id="5" name="Rectangle 4"/>
          <p:cNvSpPr/>
          <p:nvPr/>
        </p:nvSpPr>
        <p:spPr>
          <a:xfrm>
            <a:off x="3976255" y="1066800"/>
            <a:ext cx="4572000" cy="3785652"/>
          </a:xfrm>
          <a:prstGeom prst="rect">
            <a:avLst/>
          </a:prstGeom>
        </p:spPr>
        <p:txBody>
          <a:bodyPr>
            <a:spAutoFit/>
          </a:bodyPr>
          <a:lstStyle/>
          <a:p>
            <a:pPr marL="342900" indent="-342900" algn="just">
              <a:buFont typeface="Arial" pitchFamily="34" charset="0"/>
              <a:buChar char="•"/>
            </a:pPr>
            <a:r>
              <a:rPr lang="en-US" sz="2400" dirty="0" smtClean="0">
                <a:latin typeface="Arial" pitchFamily="34" charset="0"/>
                <a:cs typeface="Arial" pitchFamily="34" charset="0"/>
              </a:rPr>
              <a:t>Every statement in a switch must belong to some case or the other. If a statement doesn’t belong to any case the compiler won’t report an error. However, the statement would never get executed. For example, in the following program the </a:t>
            </a:r>
            <a:r>
              <a:rPr lang="en-US" sz="2400" dirty="0" err="1" smtClean="0">
                <a:latin typeface="Arial" pitchFamily="34" charset="0"/>
                <a:cs typeface="Arial" pitchFamily="34" charset="0"/>
              </a:rPr>
              <a:t>printf</a:t>
            </a:r>
            <a:r>
              <a:rPr lang="en-US" sz="2400" dirty="0" smtClean="0">
                <a:latin typeface="Arial" pitchFamily="34" charset="0"/>
                <a:cs typeface="Arial" pitchFamily="34" charset="0"/>
              </a:rPr>
              <a:t>( ) will never be executed. </a:t>
            </a:r>
          </a:p>
        </p:txBody>
      </p:sp>
      <p:sp>
        <p:nvSpPr>
          <p:cNvPr id="6" name="Rectangle 5"/>
          <p:cNvSpPr/>
          <p:nvPr/>
        </p:nvSpPr>
        <p:spPr>
          <a:xfrm>
            <a:off x="304800" y="221673"/>
            <a:ext cx="8382000" cy="461665"/>
          </a:xfrm>
          <a:prstGeom prst="rect">
            <a:avLst/>
          </a:prstGeom>
        </p:spPr>
        <p:txBody>
          <a:bodyPr wrap="square">
            <a:spAutoFit/>
          </a:bodyPr>
          <a:lstStyle/>
          <a:p>
            <a:r>
              <a:rPr lang="fr-FR" sz="2400" dirty="0" err="1" smtClean="0">
                <a:solidFill>
                  <a:srgbClr val="00B0F0"/>
                </a:solidFill>
                <a:latin typeface="Arial" pitchFamily="34" charset="0"/>
                <a:cs typeface="Arial" pitchFamily="34" charset="0"/>
              </a:rPr>
              <a:t>switch</a:t>
            </a:r>
            <a:r>
              <a:rPr lang="fr-FR" sz="2400" dirty="0" smtClean="0">
                <a:solidFill>
                  <a:srgbClr val="00B0F0"/>
                </a:solidFill>
                <a:latin typeface="Arial" pitchFamily="34" charset="0"/>
                <a:cs typeface="Arial" pitchFamily="34" charset="0"/>
              </a:rPr>
              <a:t> </a:t>
            </a:r>
            <a:r>
              <a:rPr lang="fr-FR" sz="2400" dirty="0" err="1" smtClean="0">
                <a:solidFill>
                  <a:srgbClr val="00B0F0"/>
                </a:solidFill>
                <a:latin typeface="Arial" pitchFamily="34" charset="0"/>
                <a:cs typeface="Arial" pitchFamily="34" charset="0"/>
              </a:rPr>
              <a:t>statement</a:t>
            </a:r>
            <a:r>
              <a:rPr lang="fr-FR" sz="2400" dirty="0" smtClean="0">
                <a:solidFill>
                  <a:srgbClr val="00B0F0"/>
                </a:solidFill>
                <a:latin typeface="Arial" pitchFamily="34" charset="0"/>
                <a:cs typeface="Arial" pitchFamily="34" charset="0"/>
              </a:rPr>
              <a:t>: --  Compiler </a:t>
            </a:r>
            <a:r>
              <a:rPr lang="fr-FR" sz="2400" dirty="0" err="1" smtClean="0">
                <a:solidFill>
                  <a:srgbClr val="00B0F0"/>
                </a:solidFill>
                <a:latin typeface="Arial" pitchFamily="34" charset="0"/>
                <a:cs typeface="Arial" pitchFamily="34" charset="0"/>
              </a:rPr>
              <a:t>does</a:t>
            </a:r>
            <a:r>
              <a:rPr lang="fr-FR" sz="2400" dirty="0" smtClean="0">
                <a:solidFill>
                  <a:srgbClr val="00B0F0"/>
                </a:solidFill>
                <a:latin typeface="Arial" pitchFamily="34" charset="0"/>
                <a:cs typeface="Arial" pitchFamily="34" charset="0"/>
              </a:rPr>
              <a:t> not report an </a:t>
            </a:r>
            <a:r>
              <a:rPr lang="fr-FR" sz="2400" dirty="0" err="1" smtClean="0">
                <a:solidFill>
                  <a:srgbClr val="00B0F0"/>
                </a:solidFill>
                <a:latin typeface="Arial" pitchFamily="34" charset="0"/>
                <a:cs typeface="Arial" pitchFamily="34" charset="0"/>
              </a:rPr>
              <a:t>error</a:t>
            </a:r>
            <a:endParaRPr lang="fr-FR" sz="2400" dirty="0" smtClean="0">
              <a:solidFill>
                <a:srgbClr val="00B0F0"/>
              </a:solidFill>
              <a:latin typeface="Arial" pitchFamily="34" charset="0"/>
              <a:cs typeface="Arial" pitchFamily="34" charset="0"/>
            </a:endParaRPr>
          </a:p>
        </p:txBody>
      </p:sp>
    </p:spTree>
    <p:extLst>
      <p:ext uri="{BB962C8B-B14F-4D97-AF65-F5344CB8AC3E}">
        <p14:creationId xmlns:p14="http://schemas.microsoft.com/office/powerpoint/2010/main" xmlns="" val="41081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20EFD9-8087-4C20-A476-6C5F674C09E0}" type="datetime1">
              <a:rPr lang="en-US" smtClean="0"/>
              <a:pPr>
                <a:defRPr/>
              </a:pPr>
              <a:t>5/26/2012</a:t>
            </a:fld>
            <a:endParaRPr lang="en-US" dirty="0"/>
          </a:p>
        </p:txBody>
      </p:sp>
      <p:sp>
        <p:nvSpPr>
          <p:cNvPr id="3" name="Slide Number Placeholder 2"/>
          <p:cNvSpPr>
            <a:spLocks noGrp="1"/>
          </p:cNvSpPr>
          <p:nvPr>
            <p:ph type="sldNum" sz="quarter" idx="12"/>
          </p:nvPr>
        </p:nvSpPr>
        <p:spPr/>
        <p:txBody>
          <a:bodyPr/>
          <a:lstStyle/>
          <a:p>
            <a:pPr>
              <a:defRPr/>
            </a:pPr>
            <a:fld id="{9583EAAC-9813-4DB4-BFA0-B32F3A8AC6CE}" type="slidenum">
              <a:rPr lang="en-US" smtClean="0"/>
              <a:pPr>
                <a:defRPr/>
              </a:pPr>
              <a:t>14</a:t>
            </a:fld>
            <a:endParaRPr lang="en-US" dirty="0"/>
          </a:p>
        </p:txBody>
      </p:sp>
      <p:sp>
        <p:nvSpPr>
          <p:cNvPr id="5" name="Rectangle 4"/>
          <p:cNvSpPr/>
          <p:nvPr/>
        </p:nvSpPr>
        <p:spPr>
          <a:xfrm>
            <a:off x="457200" y="914400"/>
            <a:ext cx="7429552" cy="4154984"/>
          </a:xfrm>
          <a:prstGeom prst="rect">
            <a:avLst/>
          </a:prstGeom>
        </p:spPr>
        <p:txBody>
          <a:bodyPr wrap="square">
            <a:spAutoFit/>
          </a:bodyPr>
          <a:lstStyle/>
          <a:p>
            <a:pPr marL="342900" indent="-342900" algn="just">
              <a:buFont typeface="Arial" pitchFamily="34" charset="0"/>
              <a:buChar char="•"/>
            </a:pPr>
            <a:r>
              <a:rPr lang="en-US" sz="2400" dirty="0" smtClean="0">
                <a:latin typeface="Arial" pitchFamily="34" charset="0"/>
                <a:cs typeface="Arial" pitchFamily="34" charset="0"/>
              </a:rPr>
              <a:t>If we have no default case, then the program simply falls through the entire switch and continues with the next instruction (if any,) that follows the closing brace of switch.</a:t>
            </a:r>
          </a:p>
          <a:p>
            <a:pPr algn="just"/>
            <a:r>
              <a:rPr lang="en-US" sz="2400" dirty="0" smtClean="0">
                <a:latin typeface="Arial" pitchFamily="34" charset="0"/>
                <a:cs typeface="Arial" pitchFamily="34" charset="0"/>
              </a:rPr>
              <a:t> </a:t>
            </a:r>
          </a:p>
          <a:p>
            <a:pPr marL="342900" indent="-342900" algn="just">
              <a:buFont typeface="Arial" pitchFamily="34" charset="0"/>
              <a:buChar char="•"/>
            </a:pPr>
            <a:r>
              <a:rPr lang="en-US" sz="2400" dirty="0" smtClean="0">
                <a:latin typeface="Arial" pitchFamily="34" charset="0"/>
                <a:cs typeface="Arial" pitchFamily="34" charset="0"/>
              </a:rPr>
              <a:t>Is switch a replacement for if? </a:t>
            </a:r>
          </a:p>
          <a:p>
            <a:pPr lvl="1" algn="just"/>
            <a:r>
              <a:rPr lang="en-US" sz="2400" dirty="0" smtClean="0">
                <a:latin typeface="Arial" pitchFamily="34" charset="0"/>
                <a:cs typeface="Arial" pitchFamily="34" charset="0"/>
              </a:rPr>
              <a:t>Yes and No. </a:t>
            </a:r>
          </a:p>
          <a:p>
            <a:pPr lvl="1" algn="just"/>
            <a:r>
              <a:rPr lang="en-US" sz="2400" dirty="0" smtClean="0">
                <a:latin typeface="Arial" pitchFamily="34" charset="0"/>
                <a:cs typeface="Arial" pitchFamily="34" charset="0"/>
              </a:rPr>
              <a:t>Yes, </a:t>
            </a:r>
          </a:p>
          <a:p>
            <a:pPr lvl="1" algn="just"/>
            <a:r>
              <a:rPr lang="en-US" sz="2400" dirty="0" smtClean="0">
                <a:latin typeface="Arial" pitchFamily="34" charset="0"/>
                <a:cs typeface="Arial" pitchFamily="34" charset="0"/>
              </a:rPr>
              <a:t>because it offers a better way of writing programs as compared to if, and </a:t>
            </a:r>
          </a:p>
          <a:p>
            <a:pPr lvl="1" algn="just"/>
            <a:endParaRPr lang="en-US" sz="2400" dirty="0">
              <a:latin typeface="Arial" pitchFamily="34" charset="0"/>
              <a:cs typeface="Arial" pitchFamily="34" charset="0"/>
            </a:endParaRPr>
          </a:p>
        </p:txBody>
      </p:sp>
      <p:sp>
        <p:nvSpPr>
          <p:cNvPr id="6" name="Rectangle 5"/>
          <p:cNvSpPr/>
          <p:nvPr/>
        </p:nvSpPr>
        <p:spPr>
          <a:xfrm>
            <a:off x="304800" y="221673"/>
            <a:ext cx="8382000" cy="584775"/>
          </a:xfrm>
          <a:prstGeom prst="rect">
            <a:avLst/>
          </a:prstGeom>
        </p:spPr>
        <p:txBody>
          <a:bodyPr wrap="square">
            <a:spAutoFit/>
          </a:bodyPr>
          <a:lstStyle/>
          <a:p>
            <a:r>
              <a:rPr lang="fr-FR" sz="3200" dirty="0" err="1" smtClean="0">
                <a:solidFill>
                  <a:srgbClr val="002060"/>
                </a:solidFill>
                <a:latin typeface="Arial" pitchFamily="34" charset="0"/>
                <a:cs typeface="Arial" pitchFamily="34" charset="0"/>
              </a:rPr>
              <a:t>switch</a:t>
            </a:r>
            <a:r>
              <a:rPr lang="fr-FR" sz="3200" dirty="0" smtClean="0">
                <a:solidFill>
                  <a:srgbClr val="002060"/>
                </a:solidFill>
                <a:latin typeface="Arial" pitchFamily="34" charset="0"/>
                <a:cs typeface="Arial" pitchFamily="34" charset="0"/>
              </a:rPr>
              <a:t> </a:t>
            </a:r>
            <a:r>
              <a:rPr lang="fr-FR" sz="3200" dirty="0" err="1" smtClean="0">
                <a:solidFill>
                  <a:srgbClr val="002060"/>
                </a:solidFill>
                <a:latin typeface="Arial" pitchFamily="34" charset="0"/>
                <a:cs typeface="Arial" pitchFamily="34" charset="0"/>
              </a:rPr>
              <a:t>statement</a:t>
            </a:r>
            <a:r>
              <a:rPr lang="fr-FR" sz="3200" dirty="0" smtClean="0">
                <a:solidFill>
                  <a:srgbClr val="002060"/>
                </a:solidFill>
                <a:latin typeface="Arial" pitchFamily="34" charset="0"/>
                <a:cs typeface="Arial" pitchFamily="34" charset="0"/>
              </a:rPr>
              <a:t>: --  </a:t>
            </a:r>
            <a:r>
              <a:rPr lang="fr-FR" sz="3200" dirty="0" err="1" smtClean="0">
                <a:solidFill>
                  <a:srgbClr val="002060"/>
                </a:solidFill>
                <a:latin typeface="Arial" pitchFamily="34" charset="0"/>
                <a:cs typeface="Arial" pitchFamily="34" charset="0"/>
              </a:rPr>
              <a:t>Features</a:t>
            </a:r>
            <a:endParaRPr lang="fr-FR" sz="3200" dirty="0" smtClean="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xmlns="" val="2129831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20EFD9-8087-4C20-A476-6C5F674C09E0}" type="datetime1">
              <a:rPr lang="en-US" smtClean="0"/>
              <a:pPr>
                <a:defRPr/>
              </a:pPr>
              <a:t>5/26/2012</a:t>
            </a:fld>
            <a:endParaRPr lang="en-US" dirty="0"/>
          </a:p>
        </p:txBody>
      </p:sp>
      <p:sp>
        <p:nvSpPr>
          <p:cNvPr id="3" name="Slide Number Placeholder 2"/>
          <p:cNvSpPr>
            <a:spLocks noGrp="1"/>
          </p:cNvSpPr>
          <p:nvPr>
            <p:ph type="sldNum" sz="quarter" idx="12"/>
          </p:nvPr>
        </p:nvSpPr>
        <p:spPr/>
        <p:txBody>
          <a:bodyPr/>
          <a:lstStyle/>
          <a:p>
            <a:pPr>
              <a:defRPr/>
            </a:pPr>
            <a:fld id="{9583EAAC-9813-4DB4-BFA0-B32F3A8AC6CE}" type="slidenum">
              <a:rPr lang="en-US" smtClean="0"/>
              <a:pPr>
                <a:defRPr/>
              </a:pPr>
              <a:t>15</a:t>
            </a:fld>
            <a:endParaRPr lang="en-US" dirty="0"/>
          </a:p>
        </p:txBody>
      </p:sp>
      <p:sp>
        <p:nvSpPr>
          <p:cNvPr id="5" name="Rectangle 4"/>
          <p:cNvSpPr/>
          <p:nvPr/>
        </p:nvSpPr>
        <p:spPr>
          <a:xfrm>
            <a:off x="595745" y="1066800"/>
            <a:ext cx="7429552" cy="4401205"/>
          </a:xfrm>
          <a:prstGeom prst="rect">
            <a:avLst/>
          </a:prstGeom>
        </p:spPr>
        <p:txBody>
          <a:bodyPr wrap="square">
            <a:spAutoFit/>
          </a:bodyPr>
          <a:lstStyle/>
          <a:p>
            <a:pPr algn="just"/>
            <a:r>
              <a:rPr lang="en-US" sz="2000" dirty="0" smtClean="0">
                <a:latin typeface="Arial" pitchFamily="34" charset="0"/>
                <a:cs typeface="Arial" pitchFamily="34" charset="0"/>
              </a:rPr>
              <a:t>No </a:t>
            </a:r>
          </a:p>
          <a:p>
            <a:pPr lvl="1" algn="just"/>
            <a:r>
              <a:rPr lang="en-US" sz="2000" dirty="0" smtClean="0">
                <a:latin typeface="Arial" pitchFamily="34" charset="0"/>
                <a:cs typeface="Arial" pitchFamily="34" charset="0"/>
              </a:rPr>
              <a:t>because in certain situations we are left with no choice but to use if. For example we do not have a case in a switch which looks like: </a:t>
            </a:r>
          </a:p>
          <a:p>
            <a:pPr lvl="1" algn="just"/>
            <a:r>
              <a:rPr lang="en-US" sz="2000" dirty="0" smtClean="0">
                <a:latin typeface="Arial" pitchFamily="34" charset="0"/>
                <a:cs typeface="Arial" pitchFamily="34" charset="0"/>
              </a:rPr>
              <a:t>case i &lt;= 20 : </a:t>
            </a:r>
          </a:p>
          <a:p>
            <a:pPr algn="just"/>
            <a:endParaRPr lang="en-US" sz="2000" dirty="0" smtClean="0">
              <a:latin typeface="Arial" pitchFamily="34" charset="0"/>
              <a:cs typeface="Arial" pitchFamily="34" charset="0"/>
            </a:endParaRPr>
          </a:p>
          <a:p>
            <a:pPr marL="342900" indent="-342900" algn="just">
              <a:buFont typeface="Arial" pitchFamily="34" charset="0"/>
              <a:buChar char="•"/>
            </a:pPr>
            <a:r>
              <a:rPr lang="en-US" sz="2000" dirty="0" smtClean="0">
                <a:latin typeface="Arial" pitchFamily="34" charset="0"/>
                <a:cs typeface="Arial" pitchFamily="34" charset="0"/>
              </a:rPr>
              <a:t>All that we can have after the case is an </a:t>
            </a:r>
            <a:r>
              <a:rPr lang="en-US" sz="2000" dirty="0" err="1" smtClean="0">
                <a:latin typeface="Arial" pitchFamily="34" charset="0"/>
                <a:cs typeface="Arial" pitchFamily="34" charset="0"/>
              </a:rPr>
              <a:t>int</a:t>
            </a:r>
            <a:r>
              <a:rPr lang="en-US" sz="2000" dirty="0" smtClean="0">
                <a:latin typeface="Arial" pitchFamily="34" charset="0"/>
                <a:cs typeface="Arial" pitchFamily="34" charset="0"/>
              </a:rPr>
              <a:t> constant or a char constant or an expression that evaluates to one of these constants. Even a float is not allowed.</a:t>
            </a:r>
          </a:p>
          <a:p>
            <a:pPr algn="just"/>
            <a:r>
              <a:rPr lang="en-US" sz="2000" dirty="0" smtClean="0">
                <a:latin typeface="Arial" pitchFamily="34" charset="0"/>
                <a:cs typeface="Arial" pitchFamily="34" charset="0"/>
              </a:rPr>
              <a:t> </a:t>
            </a:r>
          </a:p>
          <a:p>
            <a:pPr marL="342900" indent="-342900" algn="just">
              <a:buFont typeface="Arial" pitchFamily="34" charset="0"/>
              <a:buChar char="•"/>
            </a:pPr>
            <a:r>
              <a:rPr lang="en-US" sz="2000" dirty="0" smtClean="0">
                <a:latin typeface="Arial" pitchFamily="34" charset="0"/>
                <a:cs typeface="Arial" pitchFamily="34" charset="0"/>
              </a:rPr>
              <a:t>The advantage of switch over if is that it leads to a more structured program and the level of indentation is manageable, more so if there are multiple statements within each case of a switch. </a:t>
            </a:r>
            <a:endParaRPr lang="en-US" sz="2000" dirty="0">
              <a:latin typeface="Arial" pitchFamily="34" charset="0"/>
              <a:cs typeface="Arial" pitchFamily="34" charset="0"/>
            </a:endParaRPr>
          </a:p>
        </p:txBody>
      </p:sp>
      <p:sp>
        <p:nvSpPr>
          <p:cNvPr id="6" name="Rectangle 5"/>
          <p:cNvSpPr/>
          <p:nvPr/>
        </p:nvSpPr>
        <p:spPr>
          <a:xfrm>
            <a:off x="457200" y="381000"/>
            <a:ext cx="7151317" cy="584775"/>
          </a:xfrm>
          <a:prstGeom prst="rect">
            <a:avLst/>
          </a:prstGeom>
        </p:spPr>
        <p:txBody>
          <a:bodyPr wrap="none">
            <a:spAutoFit/>
          </a:bodyPr>
          <a:lstStyle/>
          <a:p>
            <a:r>
              <a:rPr lang="fr-FR" sz="3200" dirty="0" err="1" smtClean="0">
                <a:solidFill>
                  <a:srgbClr val="002060"/>
                </a:solidFill>
                <a:latin typeface="Arial" pitchFamily="34" charset="0"/>
                <a:cs typeface="Arial" pitchFamily="34" charset="0"/>
              </a:rPr>
              <a:t>switch</a:t>
            </a:r>
            <a:r>
              <a:rPr lang="fr-FR" sz="3200" dirty="0" smtClean="0">
                <a:solidFill>
                  <a:srgbClr val="002060"/>
                </a:solidFill>
                <a:latin typeface="Arial" pitchFamily="34" charset="0"/>
                <a:cs typeface="Arial" pitchFamily="34" charset="0"/>
              </a:rPr>
              <a:t> </a:t>
            </a:r>
            <a:r>
              <a:rPr lang="fr-FR" sz="3200" dirty="0" err="1" smtClean="0">
                <a:solidFill>
                  <a:srgbClr val="002060"/>
                </a:solidFill>
                <a:latin typeface="Arial" pitchFamily="34" charset="0"/>
                <a:cs typeface="Arial" pitchFamily="34" charset="0"/>
              </a:rPr>
              <a:t>statement</a:t>
            </a:r>
            <a:r>
              <a:rPr lang="fr-FR" sz="3200" dirty="0" smtClean="0">
                <a:solidFill>
                  <a:srgbClr val="002060"/>
                </a:solidFill>
                <a:latin typeface="Arial" pitchFamily="34" charset="0"/>
                <a:cs typeface="Arial" pitchFamily="34" charset="0"/>
              </a:rPr>
              <a:t>: --  </a:t>
            </a:r>
            <a:r>
              <a:rPr lang="fr-FR" sz="3200" dirty="0" err="1" smtClean="0">
                <a:solidFill>
                  <a:srgbClr val="002060"/>
                </a:solidFill>
                <a:latin typeface="Arial" pitchFamily="34" charset="0"/>
                <a:cs typeface="Arial" pitchFamily="34" charset="0"/>
              </a:rPr>
              <a:t>Features</a:t>
            </a:r>
            <a:r>
              <a:rPr lang="fr-FR" sz="3200" dirty="0" smtClean="0">
                <a:solidFill>
                  <a:srgbClr val="002060"/>
                </a:solidFill>
                <a:latin typeface="Arial" pitchFamily="34" charset="0"/>
                <a:cs typeface="Arial" pitchFamily="34" charset="0"/>
              </a:rPr>
              <a:t>  </a:t>
            </a:r>
            <a:r>
              <a:rPr lang="fr-FR" sz="3200" dirty="0" err="1" smtClean="0">
                <a:solidFill>
                  <a:srgbClr val="002060"/>
                </a:solidFill>
                <a:latin typeface="Arial" pitchFamily="34" charset="0"/>
                <a:cs typeface="Arial" pitchFamily="34" charset="0"/>
              </a:rPr>
              <a:t>contd</a:t>
            </a:r>
            <a:r>
              <a:rPr lang="fr-FR" sz="3200" dirty="0" smtClean="0">
                <a:solidFill>
                  <a:srgbClr val="002060"/>
                </a:solidFill>
                <a:latin typeface="Arial" pitchFamily="34" charset="0"/>
                <a:cs typeface="Arial" pitchFamily="34" charset="0"/>
              </a:rPr>
              <a:t>…</a:t>
            </a:r>
          </a:p>
        </p:txBody>
      </p:sp>
    </p:spTree>
    <p:extLst>
      <p:ext uri="{BB962C8B-B14F-4D97-AF65-F5344CB8AC3E}">
        <p14:creationId xmlns:p14="http://schemas.microsoft.com/office/powerpoint/2010/main" xmlns="" val="2307089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20EFD9-8087-4C20-A476-6C5F674C09E0}" type="datetime1">
              <a:rPr lang="en-US" smtClean="0"/>
              <a:pPr>
                <a:defRPr/>
              </a:pPr>
              <a:t>5/26/2012</a:t>
            </a:fld>
            <a:endParaRPr lang="en-US" dirty="0"/>
          </a:p>
        </p:txBody>
      </p:sp>
      <p:sp>
        <p:nvSpPr>
          <p:cNvPr id="3" name="Slide Number Placeholder 2"/>
          <p:cNvSpPr>
            <a:spLocks noGrp="1"/>
          </p:cNvSpPr>
          <p:nvPr>
            <p:ph type="sldNum" sz="quarter" idx="12"/>
          </p:nvPr>
        </p:nvSpPr>
        <p:spPr/>
        <p:txBody>
          <a:bodyPr/>
          <a:lstStyle/>
          <a:p>
            <a:pPr>
              <a:defRPr/>
            </a:pPr>
            <a:fld id="{9583EAAC-9813-4DB4-BFA0-B32F3A8AC6CE}" type="slidenum">
              <a:rPr lang="en-US" smtClean="0"/>
              <a:pPr>
                <a:defRPr/>
              </a:pPr>
              <a:t>16</a:t>
            </a:fld>
            <a:endParaRPr lang="en-US" dirty="0"/>
          </a:p>
        </p:txBody>
      </p:sp>
      <p:sp>
        <p:nvSpPr>
          <p:cNvPr id="6" name="Rectangle 5"/>
          <p:cNvSpPr/>
          <p:nvPr/>
        </p:nvSpPr>
        <p:spPr>
          <a:xfrm>
            <a:off x="457200" y="381000"/>
            <a:ext cx="7151317" cy="584775"/>
          </a:xfrm>
          <a:prstGeom prst="rect">
            <a:avLst/>
          </a:prstGeom>
        </p:spPr>
        <p:txBody>
          <a:bodyPr wrap="none">
            <a:spAutoFit/>
          </a:bodyPr>
          <a:lstStyle/>
          <a:p>
            <a:r>
              <a:rPr lang="fr-FR" sz="3200" dirty="0" err="1" smtClean="0">
                <a:solidFill>
                  <a:srgbClr val="002060"/>
                </a:solidFill>
                <a:latin typeface="Arial" pitchFamily="34" charset="0"/>
                <a:cs typeface="Arial" pitchFamily="34" charset="0"/>
              </a:rPr>
              <a:t>switch</a:t>
            </a:r>
            <a:r>
              <a:rPr lang="fr-FR" sz="3200" dirty="0" smtClean="0">
                <a:solidFill>
                  <a:srgbClr val="002060"/>
                </a:solidFill>
                <a:latin typeface="Arial" pitchFamily="34" charset="0"/>
                <a:cs typeface="Arial" pitchFamily="34" charset="0"/>
              </a:rPr>
              <a:t> </a:t>
            </a:r>
            <a:r>
              <a:rPr lang="fr-FR" sz="3200" dirty="0" err="1" smtClean="0">
                <a:solidFill>
                  <a:srgbClr val="002060"/>
                </a:solidFill>
                <a:latin typeface="Arial" pitchFamily="34" charset="0"/>
                <a:cs typeface="Arial" pitchFamily="34" charset="0"/>
              </a:rPr>
              <a:t>statement</a:t>
            </a:r>
            <a:r>
              <a:rPr lang="fr-FR" sz="3200" dirty="0" smtClean="0">
                <a:solidFill>
                  <a:srgbClr val="002060"/>
                </a:solidFill>
                <a:latin typeface="Arial" pitchFamily="34" charset="0"/>
                <a:cs typeface="Arial" pitchFamily="34" charset="0"/>
              </a:rPr>
              <a:t>: --  </a:t>
            </a:r>
            <a:r>
              <a:rPr lang="fr-FR" sz="3200" dirty="0" err="1" smtClean="0">
                <a:solidFill>
                  <a:srgbClr val="002060"/>
                </a:solidFill>
                <a:latin typeface="Arial" pitchFamily="34" charset="0"/>
                <a:cs typeface="Arial" pitchFamily="34" charset="0"/>
              </a:rPr>
              <a:t>Features</a:t>
            </a:r>
            <a:r>
              <a:rPr lang="fr-FR" sz="3200" dirty="0" smtClean="0">
                <a:solidFill>
                  <a:srgbClr val="002060"/>
                </a:solidFill>
                <a:latin typeface="Arial" pitchFamily="34" charset="0"/>
                <a:cs typeface="Arial" pitchFamily="34" charset="0"/>
              </a:rPr>
              <a:t>  </a:t>
            </a:r>
            <a:r>
              <a:rPr lang="fr-FR" sz="3200" dirty="0" err="1" smtClean="0">
                <a:solidFill>
                  <a:srgbClr val="002060"/>
                </a:solidFill>
                <a:latin typeface="Arial" pitchFamily="34" charset="0"/>
                <a:cs typeface="Arial" pitchFamily="34" charset="0"/>
              </a:rPr>
              <a:t>contd</a:t>
            </a:r>
            <a:r>
              <a:rPr lang="fr-FR" sz="3200" dirty="0" smtClean="0">
                <a:solidFill>
                  <a:srgbClr val="002060"/>
                </a:solidFill>
                <a:latin typeface="Arial" pitchFamily="34" charset="0"/>
                <a:cs typeface="Arial" pitchFamily="34" charset="0"/>
              </a:rPr>
              <a:t>…</a:t>
            </a:r>
          </a:p>
        </p:txBody>
      </p:sp>
      <p:sp>
        <p:nvSpPr>
          <p:cNvPr id="7" name="Rectangle 6"/>
          <p:cNvSpPr/>
          <p:nvPr/>
        </p:nvSpPr>
        <p:spPr>
          <a:xfrm>
            <a:off x="484909" y="1295400"/>
            <a:ext cx="7929618" cy="3416320"/>
          </a:xfrm>
          <a:prstGeom prst="rect">
            <a:avLst/>
          </a:prstGeom>
        </p:spPr>
        <p:txBody>
          <a:bodyPr wrap="square">
            <a:spAutoFit/>
          </a:bodyPr>
          <a:lstStyle/>
          <a:p>
            <a:pPr marL="342900" indent="-342900">
              <a:buFont typeface="Arial" pitchFamily="34" charset="0"/>
              <a:buChar char="•"/>
            </a:pPr>
            <a:r>
              <a:rPr lang="en-US" sz="2400" dirty="0" smtClean="0"/>
              <a:t>The break statement when used in a switch takes the control outside the switch. However, use of continue will not take the control to the beginning of switch as one is likely to believe. </a:t>
            </a:r>
          </a:p>
          <a:p>
            <a:pPr marL="342900" indent="-342900">
              <a:buFont typeface="Arial" pitchFamily="34" charset="0"/>
              <a:buChar char="•"/>
            </a:pPr>
            <a:endParaRPr lang="en-US" sz="2400" dirty="0"/>
          </a:p>
          <a:p>
            <a:pPr marL="342900" indent="-342900">
              <a:buFont typeface="Arial" pitchFamily="34" charset="0"/>
              <a:buChar char="•"/>
            </a:pPr>
            <a:r>
              <a:rPr lang="en-US" sz="2400" dirty="0" smtClean="0"/>
              <a:t>In principle, a switch may occur within another, but in practice it is rarely done. Such statements would be called nested switch statements. </a:t>
            </a:r>
          </a:p>
          <a:p>
            <a:pPr marL="342900" indent="-342900">
              <a:buFont typeface="Arial" pitchFamily="34" charset="0"/>
              <a:buChar char="•"/>
            </a:pPr>
            <a:endParaRPr lang="en-US" sz="2400" dirty="0" smtClean="0"/>
          </a:p>
        </p:txBody>
      </p:sp>
    </p:spTree>
    <p:extLst>
      <p:ext uri="{BB962C8B-B14F-4D97-AF65-F5344CB8AC3E}">
        <p14:creationId xmlns:p14="http://schemas.microsoft.com/office/powerpoint/2010/main" xmlns="" val="2185164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20EFD9-8087-4C20-A476-6C5F674C09E0}" type="datetime1">
              <a:rPr lang="en-US" smtClean="0"/>
              <a:pPr>
                <a:defRPr/>
              </a:pPr>
              <a:t>5/26/2012</a:t>
            </a:fld>
            <a:endParaRPr lang="en-US" dirty="0"/>
          </a:p>
        </p:txBody>
      </p:sp>
      <p:sp>
        <p:nvSpPr>
          <p:cNvPr id="3" name="Slide Number Placeholder 2"/>
          <p:cNvSpPr>
            <a:spLocks noGrp="1"/>
          </p:cNvSpPr>
          <p:nvPr>
            <p:ph type="sldNum" sz="quarter" idx="12"/>
          </p:nvPr>
        </p:nvSpPr>
        <p:spPr/>
        <p:txBody>
          <a:bodyPr/>
          <a:lstStyle/>
          <a:p>
            <a:pPr>
              <a:defRPr/>
            </a:pPr>
            <a:fld id="{9583EAAC-9813-4DB4-BFA0-B32F3A8AC6CE}" type="slidenum">
              <a:rPr lang="en-US" smtClean="0"/>
              <a:pPr>
                <a:defRPr/>
              </a:pPr>
              <a:t>17</a:t>
            </a:fld>
            <a:endParaRPr lang="en-US" dirty="0"/>
          </a:p>
        </p:txBody>
      </p:sp>
      <p:sp>
        <p:nvSpPr>
          <p:cNvPr id="4" name="Rectangle 3"/>
          <p:cNvSpPr/>
          <p:nvPr/>
        </p:nvSpPr>
        <p:spPr>
          <a:xfrm>
            <a:off x="857224" y="1142984"/>
            <a:ext cx="7858180" cy="4431983"/>
          </a:xfrm>
          <a:prstGeom prst="rect">
            <a:avLst/>
          </a:prstGeom>
        </p:spPr>
        <p:txBody>
          <a:bodyPr wrap="square">
            <a:spAutoFit/>
          </a:bodyPr>
          <a:lstStyle/>
          <a:p>
            <a:pPr algn="just"/>
            <a:endParaRPr lang="en-US" dirty="0" smtClean="0"/>
          </a:p>
          <a:p>
            <a:pPr algn="just"/>
            <a:r>
              <a:rPr lang="en-US" sz="2400" dirty="0" smtClean="0">
                <a:latin typeface="Arial" pitchFamily="34" charset="0"/>
                <a:cs typeface="Arial" pitchFamily="34" charset="0"/>
              </a:rPr>
              <a:t>We can check the value of any expression in a switch. Thus the following switch statements are legal: </a:t>
            </a:r>
          </a:p>
          <a:p>
            <a:pPr algn="just"/>
            <a:endParaRPr lang="en-US" sz="2400" dirty="0" smtClean="0">
              <a:latin typeface="Arial" pitchFamily="34" charset="0"/>
              <a:cs typeface="Arial" pitchFamily="34" charset="0"/>
            </a:endParaRPr>
          </a:p>
          <a:p>
            <a:pPr marL="342900" indent="-342900" algn="just">
              <a:buFont typeface="Arial" pitchFamily="34" charset="0"/>
              <a:buChar char="•"/>
            </a:pPr>
            <a:r>
              <a:rPr lang="en-US" sz="2400" dirty="0" smtClean="0">
                <a:latin typeface="Arial" pitchFamily="34" charset="0"/>
                <a:cs typeface="Arial" pitchFamily="34" charset="0"/>
              </a:rPr>
              <a:t>switch ( </a:t>
            </a:r>
            <a:r>
              <a:rPr lang="en-US" sz="2400" dirty="0" err="1" smtClean="0">
                <a:latin typeface="Arial" pitchFamily="34" charset="0"/>
                <a:cs typeface="Arial" pitchFamily="34" charset="0"/>
              </a:rPr>
              <a:t>i</a:t>
            </a:r>
            <a:r>
              <a:rPr lang="en-US" sz="2400" dirty="0" smtClean="0">
                <a:latin typeface="Arial" pitchFamily="34" charset="0"/>
                <a:cs typeface="Arial" pitchFamily="34" charset="0"/>
              </a:rPr>
              <a:t> + j * k ) </a:t>
            </a:r>
          </a:p>
          <a:p>
            <a:pPr marL="342900" indent="-342900" algn="just">
              <a:buFont typeface="Arial" pitchFamily="34" charset="0"/>
              <a:buChar char="•"/>
            </a:pPr>
            <a:r>
              <a:rPr lang="en-US" sz="2400" dirty="0" smtClean="0">
                <a:latin typeface="Arial" pitchFamily="34" charset="0"/>
                <a:cs typeface="Arial" pitchFamily="34" charset="0"/>
              </a:rPr>
              <a:t>switch ( 23 + 45 % 4 * k ) </a:t>
            </a:r>
          </a:p>
          <a:p>
            <a:pPr marL="342900" indent="-342900" algn="just">
              <a:buFont typeface="Arial" pitchFamily="34" charset="0"/>
              <a:buChar char="•"/>
            </a:pPr>
            <a:r>
              <a:rPr lang="en-US" sz="2400" dirty="0" smtClean="0">
                <a:latin typeface="Arial" pitchFamily="34" charset="0"/>
                <a:cs typeface="Arial" pitchFamily="34" charset="0"/>
              </a:rPr>
              <a:t>switch ( a &lt; 4 &amp;&amp; b &gt; 7 ) </a:t>
            </a: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Expressions can also be used in cases provided they are constant expressions. Thus : </a:t>
            </a:r>
          </a:p>
          <a:p>
            <a:pPr marL="342900" indent="-342900" algn="just">
              <a:buFont typeface="Arial" pitchFamily="34" charset="0"/>
              <a:buChar char="•"/>
            </a:pPr>
            <a:r>
              <a:rPr lang="en-US" sz="2400" dirty="0" smtClean="0">
                <a:latin typeface="Arial" pitchFamily="34" charset="0"/>
                <a:cs typeface="Arial" pitchFamily="34" charset="0"/>
              </a:rPr>
              <a:t>The case 3 + 7 is correct, </a:t>
            </a:r>
          </a:p>
          <a:p>
            <a:pPr marL="342900" indent="-342900" algn="just">
              <a:buFont typeface="Arial" pitchFamily="34" charset="0"/>
              <a:buChar char="•"/>
            </a:pPr>
            <a:r>
              <a:rPr lang="en-US" sz="2400" dirty="0" smtClean="0">
                <a:latin typeface="Arial" pitchFamily="34" charset="0"/>
                <a:cs typeface="Arial" pitchFamily="34" charset="0"/>
              </a:rPr>
              <a:t>The case a + b is incorrect. </a:t>
            </a:r>
            <a:endParaRPr lang="en-US" sz="2400" dirty="0">
              <a:latin typeface="Arial" pitchFamily="34" charset="0"/>
              <a:cs typeface="Arial" pitchFamily="34" charset="0"/>
            </a:endParaRPr>
          </a:p>
        </p:txBody>
      </p:sp>
      <p:sp>
        <p:nvSpPr>
          <p:cNvPr id="7" name="Rectangle 6"/>
          <p:cNvSpPr/>
          <p:nvPr/>
        </p:nvSpPr>
        <p:spPr>
          <a:xfrm>
            <a:off x="457200" y="304799"/>
            <a:ext cx="7244291" cy="584775"/>
          </a:xfrm>
          <a:prstGeom prst="rect">
            <a:avLst/>
          </a:prstGeom>
        </p:spPr>
        <p:txBody>
          <a:bodyPr wrap="none">
            <a:spAutoFit/>
          </a:bodyPr>
          <a:lstStyle/>
          <a:p>
            <a:r>
              <a:rPr lang="fr-FR" sz="3200" dirty="0" err="1" smtClean="0">
                <a:solidFill>
                  <a:srgbClr val="002060"/>
                </a:solidFill>
                <a:latin typeface="Arial" pitchFamily="34" charset="0"/>
                <a:cs typeface="Arial" pitchFamily="34" charset="0"/>
              </a:rPr>
              <a:t>switch</a:t>
            </a:r>
            <a:r>
              <a:rPr lang="fr-FR" sz="3200" dirty="0" smtClean="0">
                <a:solidFill>
                  <a:srgbClr val="002060"/>
                </a:solidFill>
                <a:latin typeface="Arial" pitchFamily="34" charset="0"/>
                <a:cs typeface="Arial" pitchFamily="34" charset="0"/>
              </a:rPr>
              <a:t> </a:t>
            </a:r>
            <a:r>
              <a:rPr lang="fr-FR" sz="3200" dirty="0" err="1" smtClean="0">
                <a:solidFill>
                  <a:srgbClr val="002060"/>
                </a:solidFill>
                <a:latin typeface="Arial" pitchFamily="34" charset="0"/>
                <a:cs typeface="Arial" pitchFamily="34" charset="0"/>
              </a:rPr>
              <a:t>statement</a:t>
            </a:r>
            <a:r>
              <a:rPr lang="fr-FR" sz="3200" dirty="0" smtClean="0">
                <a:solidFill>
                  <a:srgbClr val="002060"/>
                </a:solidFill>
                <a:latin typeface="Arial" pitchFamily="34" charset="0"/>
                <a:cs typeface="Arial" pitchFamily="34" charset="0"/>
              </a:rPr>
              <a:t>: --  </a:t>
            </a:r>
            <a:r>
              <a:rPr lang="fr-FR" sz="3200" dirty="0" err="1" smtClean="0">
                <a:solidFill>
                  <a:srgbClr val="002060"/>
                </a:solidFill>
                <a:latin typeface="Arial" pitchFamily="34" charset="0"/>
                <a:cs typeface="Arial" pitchFamily="34" charset="0"/>
              </a:rPr>
              <a:t>using</a:t>
            </a:r>
            <a:r>
              <a:rPr lang="fr-FR" sz="3200" dirty="0" smtClean="0">
                <a:solidFill>
                  <a:srgbClr val="002060"/>
                </a:solidFill>
                <a:latin typeface="Arial" pitchFamily="34" charset="0"/>
                <a:cs typeface="Arial" pitchFamily="34" charset="0"/>
              </a:rPr>
              <a:t> Expressions</a:t>
            </a:r>
          </a:p>
        </p:txBody>
      </p:sp>
    </p:spTree>
    <p:extLst>
      <p:ext uri="{BB962C8B-B14F-4D97-AF65-F5344CB8AC3E}">
        <p14:creationId xmlns:p14="http://schemas.microsoft.com/office/powerpoint/2010/main" xmlns="" val="2964465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304800"/>
            <a:ext cx="8229600" cy="623455"/>
          </a:xfrm>
        </p:spPr>
        <p:txBody>
          <a:bodyPr>
            <a:noAutofit/>
          </a:bodyPr>
          <a:lstStyle/>
          <a:p>
            <a:pPr algn="l"/>
            <a:r>
              <a:rPr lang="en-US" sz="3200" i="1" dirty="0" smtClean="0">
                <a:solidFill>
                  <a:srgbClr val="002060"/>
                </a:solidFill>
                <a:latin typeface="Arial" pitchFamily="34" charset="0"/>
                <a:cs typeface="Arial" pitchFamily="34" charset="0"/>
              </a:rPr>
              <a:t/>
            </a:r>
            <a:br>
              <a:rPr lang="en-US" sz="3200" i="1" dirty="0" smtClean="0">
                <a:solidFill>
                  <a:srgbClr val="002060"/>
                </a:solidFill>
                <a:latin typeface="Arial" pitchFamily="34" charset="0"/>
                <a:cs typeface="Arial" pitchFamily="34" charset="0"/>
              </a:rPr>
            </a:br>
            <a:r>
              <a:rPr lang="en-US" sz="3200" i="1" dirty="0" smtClean="0">
                <a:solidFill>
                  <a:srgbClr val="002060"/>
                </a:solidFill>
                <a:latin typeface="Arial" pitchFamily="34" charset="0"/>
                <a:cs typeface="Arial" pitchFamily="34" charset="0"/>
              </a:rPr>
              <a:t>switch Versus if-else Ladder </a:t>
            </a:r>
            <a:r>
              <a:rPr lang="en-US" sz="3200" dirty="0" smtClean="0">
                <a:solidFill>
                  <a:srgbClr val="002060"/>
                </a:solidFill>
                <a:latin typeface="Arial" pitchFamily="34" charset="0"/>
                <a:cs typeface="Arial" pitchFamily="34" charset="0"/>
              </a:rPr>
              <a:t/>
            </a:r>
            <a:br>
              <a:rPr lang="en-US" sz="3200" dirty="0" smtClean="0">
                <a:solidFill>
                  <a:srgbClr val="002060"/>
                </a:solidFill>
                <a:latin typeface="Arial" pitchFamily="34" charset="0"/>
                <a:cs typeface="Arial" pitchFamily="34" charset="0"/>
              </a:rPr>
            </a:br>
            <a:endParaRPr lang="en-US" sz="3200" dirty="0">
              <a:solidFill>
                <a:srgbClr val="002060"/>
              </a:solidFill>
              <a:latin typeface="Arial" pitchFamily="34" charset="0"/>
              <a:cs typeface="Arial" pitchFamily="34" charset="0"/>
            </a:endParaRPr>
          </a:p>
        </p:txBody>
      </p:sp>
      <p:sp>
        <p:nvSpPr>
          <p:cNvPr id="6" name="Content Placeholder 5"/>
          <p:cNvSpPr>
            <a:spLocks noGrp="1"/>
          </p:cNvSpPr>
          <p:nvPr>
            <p:ph idx="1"/>
          </p:nvPr>
        </p:nvSpPr>
        <p:spPr>
          <a:xfrm>
            <a:off x="457200" y="990600"/>
            <a:ext cx="8329642" cy="5410200"/>
          </a:xfrm>
        </p:spPr>
        <p:txBody>
          <a:bodyPr>
            <a:normAutofit lnSpcReduction="10000"/>
          </a:bodyPr>
          <a:lstStyle/>
          <a:p>
            <a:r>
              <a:rPr lang="en-US" sz="2200" dirty="0" smtClean="0">
                <a:latin typeface="Arial" pitchFamily="34" charset="0"/>
                <a:cs typeface="Arial" pitchFamily="34" charset="0"/>
              </a:rPr>
              <a:t>There are some things that you simply cannot do with a switch. These are: </a:t>
            </a:r>
          </a:p>
          <a:p>
            <a:r>
              <a:rPr lang="en-US" sz="2200" dirty="0" smtClean="0">
                <a:latin typeface="Arial" pitchFamily="34" charset="0"/>
                <a:cs typeface="Arial" pitchFamily="34" charset="0"/>
              </a:rPr>
              <a:t>A float expression cannot be tested using a switch </a:t>
            </a:r>
          </a:p>
          <a:p>
            <a:r>
              <a:rPr lang="en-US" sz="2200" dirty="0" smtClean="0">
                <a:latin typeface="Arial" pitchFamily="34" charset="0"/>
                <a:cs typeface="Arial" pitchFamily="34" charset="0"/>
              </a:rPr>
              <a:t>Cases can never have variable expressions (for example it is wrong to say case a +3 : ) </a:t>
            </a:r>
          </a:p>
          <a:p>
            <a:r>
              <a:rPr lang="en-US" sz="2200" dirty="0" smtClean="0">
                <a:latin typeface="Arial" pitchFamily="34" charset="0"/>
                <a:cs typeface="Arial" pitchFamily="34" charset="0"/>
              </a:rPr>
              <a:t>Multiple cases cannot use same expressions. Thus the following switch is illegal:</a:t>
            </a:r>
          </a:p>
          <a:p>
            <a:pPr lvl="2">
              <a:buNone/>
            </a:pPr>
            <a:r>
              <a:rPr lang="en-US" sz="2200" dirty="0" smtClean="0">
                <a:latin typeface="Arial" pitchFamily="34" charset="0"/>
                <a:cs typeface="Arial" pitchFamily="34" charset="0"/>
              </a:rPr>
              <a:t>switch ( a ) </a:t>
            </a:r>
          </a:p>
          <a:p>
            <a:pPr lvl="2">
              <a:buNone/>
            </a:pPr>
            <a:r>
              <a:rPr lang="en-US" sz="2200" dirty="0" smtClean="0">
                <a:latin typeface="Arial" pitchFamily="34" charset="0"/>
                <a:cs typeface="Arial" pitchFamily="34" charset="0"/>
              </a:rPr>
              <a:t>{ </a:t>
            </a:r>
          </a:p>
          <a:p>
            <a:pPr lvl="2">
              <a:buNone/>
            </a:pPr>
            <a:r>
              <a:rPr lang="en-US" sz="2200" dirty="0" smtClean="0">
                <a:latin typeface="Arial" pitchFamily="34" charset="0"/>
                <a:cs typeface="Arial" pitchFamily="34" charset="0"/>
              </a:rPr>
              <a:t>case 3 : </a:t>
            </a:r>
          </a:p>
          <a:p>
            <a:pPr lvl="2">
              <a:buNone/>
            </a:pPr>
            <a:r>
              <a:rPr lang="en-US" sz="2200" dirty="0" smtClean="0">
                <a:latin typeface="Arial" pitchFamily="34" charset="0"/>
                <a:cs typeface="Arial" pitchFamily="34" charset="0"/>
              </a:rPr>
              <a:t>... </a:t>
            </a:r>
          </a:p>
          <a:p>
            <a:pPr lvl="2">
              <a:buNone/>
            </a:pPr>
            <a:r>
              <a:rPr lang="en-US" sz="2200" dirty="0" smtClean="0">
                <a:latin typeface="Arial" pitchFamily="34" charset="0"/>
                <a:cs typeface="Arial" pitchFamily="34" charset="0"/>
              </a:rPr>
              <a:t>case 1 + 2 : </a:t>
            </a:r>
          </a:p>
          <a:p>
            <a:pPr lvl="2">
              <a:buNone/>
            </a:pPr>
            <a:r>
              <a:rPr lang="en-US" sz="2200" dirty="0" smtClean="0">
                <a:latin typeface="Arial" pitchFamily="34" charset="0"/>
                <a:cs typeface="Arial" pitchFamily="34" charset="0"/>
              </a:rPr>
              <a:t>... </a:t>
            </a:r>
          </a:p>
          <a:p>
            <a:pPr lvl="2">
              <a:buNone/>
            </a:pPr>
            <a:r>
              <a:rPr lang="en-US" sz="2200" dirty="0" smtClean="0">
                <a:latin typeface="Arial" pitchFamily="34" charset="0"/>
                <a:cs typeface="Arial" pitchFamily="34" charset="0"/>
              </a:rPr>
              <a:t>} </a:t>
            </a:r>
          </a:p>
          <a:p>
            <a:endParaRPr lang="en-US" dirty="0"/>
          </a:p>
        </p:txBody>
      </p:sp>
      <p:sp>
        <p:nvSpPr>
          <p:cNvPr id="2" name="Date Placeholder 1"/>
          <p:cNvSpPr>
            <a:spLocks noGrp="1"/>
          </p:cNvSpPr>
          <p:nvPr>
            <p:ph type="dt" sz="half" idx="10"/>
          </p:nvPr>
        </p:nvSpPr>
        <p:spPr/>
        <p:txBody>
          <a:bodyPr/>
          <a:lstStyle/>
          <a:p>
            <a:pPr>
              <a:defRPr/>
            </a:pPr>
            <a:fld id="{AF20EFD9-8087-4C20-A476-6C5F674C09E0}" type="datetime1">
              <a:rPr lang="en-US" smtClean="0"/>
              <a:pPr>
                <a:defRPr/>
              </a:pPr>
              <a:t>5/26/2012</a:t>
            </a:fld>
            <a:endParaRPr lang="en-US" dirty="0"/>
          </a:p>
        </p:txBody>
      </p:sp>
      <p:sp>
        <p:nvSpPr>
          <p:cNvPr id="3" name="Slide Number Placeholder 2"/>
          <p:cNvSpPr>
            <a:spLocks noGrp="1"/>
          </p:cNvSpPr>
          <p:nvPr>
            <p:ph type="sldNum" sz="quarter" idx="12"/>
          </p:nvPr>
        </p:nvSpPr>
        <p:spPr/>
        <p:txBody>
          <a:bodyPr/>
          <a:lstStyle/>
          <a:p>
            <a:pPr>
              <a:defRPr/>
            </a:pPr>
            <a:fld id="{9583EAAC-9813-4DB4-BFA0-B32F3A8AC6CE}" type="slidenum">
              <a:rPr lang="en-US" smtClean="0"/>
              <a:pPr>
                <a:defRPr/>
              </a:pPr>
              <a:t>18</a:t>
            </a:fld>
            <a:endParaRPr lang="en-US" dirty="0"/>
          </a:p>
        </p:txBody>
      </p:sp>
    </p:spTree>
    <p:extLst>
      <p:ext uri="{BB962C8B-B14F-4D97-AF65-F5344CB8AC3E}">
        <p14:creationId xmlns:p14="http://schemas.microsoft.com/office/powerpoint/2010/main" xmlns="" val="4201504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562600"/>
          </a:xfrm>
        </p:spPr>
        <p:txBody>
          <a:bodyPr>
            <a:noAutofit/>
          </a:bodyPr>
          <a:lstStyle/>
          <a:p>
            <a:r>
              <a:rPr lang="fr-FR" sz="2000" dirty="0" err="1" smtClean="0">
                <a:latin typeface="Arial" pitchFamily="34" charset="0"/>
                <a:cs typeface="Arial" pitchFamily="34" charset="0"/>
              </a:rPr>
              <a:t>When</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switch</a:t>
            </a:r>
            <a:r>
              <a:rPr lang="fr-FR" sz="2000" dirty="0" smtClean="0">
                <a:latin typeface="Arial" pitchFamily="34" charset="0"/>
                <a:cs typeface="Arial" pitchFamily="34" charset="0"/>
              </a:rPr>
              <a:t> has </a:t>
            </a:r>
            <a:r>
              <a:rPr lang="fr-FR" sz="2000" dirty="0" err="1" smtClean="0">
                <a:latin typeface="Arial" pitchFamily="34" charset="0"/>
                <a:cs typeface="Arial" pitchFamily="34" charset="0"/>
              </a:rPr>
              <a:t>so</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many</a:t>
            </a:r>
            <a:r>
              <a:rPr lang="fr-FR" sz="2000" dirty="0" smtClean="0">
                <a:latin typeface="Arial" pitchFamily="34" charset="0"/>
                <a:cs typeface="Arial" pitchFamily="34" charset="0"/>
              </a:rPr>
              <a:t> limitations, </a:t>
            </a:r>
            <a:r>
              <a:rPr lang="fr-FR" sz="2000" dirty="0" err="1" smtClean="0">
                <a:latin typeface="Arial" pitchFamily="34" charset="0"/>
                <a:cs typeface="Arial" pitchFamily="34" charset="0"/>
              </a:rPr>
              <a:t>why</a:t>
            </a:r>
            <a:r>
              <a:rPr lang="fr-FR" sz="2000" dirty="0" smtClean="0">
                <a:latin typeface="Arial" pitchFamily="34" charset="0"/>
                <a:cs typeface="Arial" pitchFamily="34" charset="0"/>
              </a:rPr>
              <a:t> use </a:t>
            </a:r>
            <a:r>
              <a:rPr lang="fr-FR" sz="2000" dirty="0" err="1" smtClean="0">
                <a:latin typeface="Arial" pitchFamily="34" charset="0"/>
                <a:cs typeface="Arial" pitchFamily="34" charset="0"/>
              </a:rPr>
              <a:t>it</a:t>
            </a:r>
            <a:r>
              <a:rPr lang="fr-FR" sz="2000" dirty="0" smtClean="0">
                <a:latin typeface="Arial" pitchFamily="34" charset="0"/>
                <a:cs typeface="Arial" pitchFamily="34" charset="0"/>
              </a:rPr>
              <a:t>?</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Because, switch works faster than an equivalent if-else ladder. How come? </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The compiler generates a jump table for a switch during compilation. As a result, during execution it simply refers the jump table to decide which case should be executed. </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if-</a:t>
            </a:r>
            <a:r>
              <a:rPr lang="en-US" sz="2000" dirty="0" err="1" smtClean="0">
                <a:latin typeface="Arial" pitchFamily="34" charset="0"/>
                <a:cs typeface="Arial" pitchFamily="34" charset="0"/>
              </a:rPr>
              <a:t>elses</a:t>
            </a:r>
            <a:r>
              <a:rPr lang="en-US" sz="2000" dirty="0" smtClean="0">
                <a:latin typeface="Arial" pitchFamily="34" charset="0"/>
                <a:cs typeface="Arial" pitchFamily="34" charset="0"/>
              </a:rPr>
              <a:t> are slower because they are evaluated at execution time.</a:t>
            </a:r>
          </a:p>
          <a:p>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A switch with 10 cases would work faster than an equivalent if-else ladder. </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If the if-else conditions are simple and few in number, then if-else would work out faster than the lookup mechanism of a switch. </a:t>
            </a:r>
          </a:p>
          <a:p>
            <a:pPr marL="0" indent="0">
              <a:buNone/>
            </a:pPr>
            <a:endParaRPr lang="en-US" sz="2000" dirty="0" smtClean="0">
              <a:latin typeface="Arial" pitchFamily="34" charset="0"/>
              <a:cs typeface="Arial" pitchFamily="34" charset="0"/>
            </a:endParaRPr>
          </a:p>
          <a:p>
            <a:pPr marL="0" indent="0">
              <a:buNone/>
            </a:pP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19</a:t>
            </a:fld>
            <a:endParaRPr lang="en-US" dirty="0"/>
          </a:p>
        </p:txBody>
      </p:sp>
      <p:sp>
        <p:nvSpPr>
          <p:cNvPr id="6" name="Title 4"/>
          <p:cNvSpPr>
            <a:spLocks noGrp="1"/>
          </p:cNvSpPr>
          <p:nvPr>
            <p:ph type="title"/>
          </p:nvPr>
        </p:nvSpPr>
        <p:spPr>
          <a:xfrm>
            <a:off x="304800" y="304801"/>
            <a:ext cx="8229600" cy="457200"/>
          </a:xfrm>
        </p:spPr>
        <p:txBody>
          <a:bodyPr>
            <a:noAutofit/>
          </a:bodyPr>
          <a:lstStyle/>
          <a:p>
            <a:pPr algn="l"/>
            <a:r>
              <a:rPr lang="en-US" sz="3200" i="1" dirty="0" smtClean="0">
                <a:solidFill>
                  <a:srgbClr val="002060"/>
                </a:solidFill>
                <a:latin typeface="Arial" pitchFamily="34" charset="0"/>
                <a:cs typeface="Arial" pitchFamily="34" charset="0"/>
              </a:rPr>
              <a:t/>
            </a:r>
            <a:br>
              <a:rPr lang="en-US" sz="3200" i="1" dirty="0" smtClean="0">
                <a:solidFill>
                  <a:srgbClr val="002060"/>
                </a:solidFill>
                <a:latin typeface="Arial" pitchFamily="34" charset="0"/>
                <a:cs typeface="Arial" pitchFamily="34" charset="0"/>
              </a:rPr>
            </a:br>
            <a:r>
              <a:rPr lang="en-US" sz="3200" i="1" dirty="0" smtClean="0">
                <a:solidFill>
                  <a:srgbClr val="002060"/>
                </a:solidFill>
                <a:latin typeface="Arial" pitchFamily="34" charset="0"/>
                <a:cs typeface="Arial" pitchFamily="34" charset="0"/>
              </a:rPr>
              <a:t>Why use switch?</a:t>
            </a:r>
            <a:r>
              <a:rPr lang="en-US" sz="3200" dirty="0" smtClean="0">
                <a:solidFill>
                  <a:srgbClr val="002060"/>
                </a:solidFill>
                <a:latin typeface="Arial" pitchFamily="34" charset="0"/>
                <a:cs typeface="Arial" pitchFamily="34" charset="0"/>
              </a:rPr>
              <a:t/>
            </a:r>
            <a:br>
              <a:rPr lang="en-US" sz="3200" dirty="0" smtClean="0">
                <a:solidFill>
                  <a:srgbClr val="002060"/>
                </a:solidFill>
                <a:latin typeface="Arial" pitchFamily="34" charset="0"/>
                <a:cs typeface="Arial" pitchFamily="34" charset="0"/>
              </a:rPr>
            </a:br>
            <a:endParaRPr lang="en-US" sz="3200" i="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xmlns="" val="3967646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52600"/>
            <a:ext cx="7772400" cy="2057400"/>
          </a:xfrm>
        </p:spPr>
        <p:txBody>
          <a:bodyPr>
            <a:normAutofit/>
          </a:bodyPr>
          <a:lstStyle/>
          <a:p>
            <a:pPr algn="ctr"/>
            <a:r>
              <a:rPr lang="en-US" dirty="0" smtClean="0"/>
              <a:t>Switch Statement </a:t>
            </a:r>
            <a:br>
              <a:rPr lang="en-US" dirty="0" smtClean="0"/>
            </a:br>
            <a:r>
              <a:rPr lang="en-US" dirty="0" smtClean="0"/>
              <a:t>continued </a:t>
            </a:r>
            <a:br>
              <a:rPr lang="en-US" dirty="0" smtClean="0"/>
            </a:br>
            <a:r>
              <a:rPr lang="en-US" dirty="0" smtClean="0"/>
              <a:t>from the last Lecture</a:t>
            </a:r>
            <a:endParaRPr lang="en-US" dirty="0"/>
          </a:p>
        </p:txBody>
      </p:sp>
    </p:spTree>
    <p:extLst>
      <p:ext uri="{BB962C8B-B14F-4D97-AF65-F5344CB8AC3E}">
        <p14:creationId xmlns:p14="http://schemas.microsoft.com/office/powerpoint/2010/main" xmlns="" val="28620573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28600"/>
            <a:ext cx="8229600" cy="914400"/>
          </a:xfrm>
        </p:spPr>
        <p:txBody>
          <a:bodyPr>
            <a:normAutofit/>
          </a:bodyPr>
          <a:lstStyle/>
          <a:p>
            <a:pPr algn="l"/>
            <a:r>
              <a:rPr lang="en-US" sz="3200" dirty="0" smtClean="0">
                <a:solidFill>
                  <a:srgbClr val="002060"/>
                </a:solidFill>
                <a:latin typeface="Arial" pitchFamily="34" charset="0"/>
                <a:cs typeface="Arial" pitchFamily="34" charset="0"/>
              </a:rPr>
              <a:t>Switch ---  Summary</a:t>
            </a:r>
            <a:endParaRPr lang="en-US" sz="3200" dirty="0">
              <a:solidFill>
                <a:srgbClr val="002060"/>
              </a:solidFill>
              <a:latin typeface="Arial" pitchFamily="34" charset="0"/>
              <a:cs typeface="Arial" pitchFamily="34" charset="0"/>
            </a:endParaRPr>
          </a:p>
        </p:txBody>
      </p:sp>
      <p:sp>
        <p:nvSpPr>
          <p:cNvPr id="6" name="Content Placeholder 5"/>
          <p:cNvSpPr>
            <a:spLocks noGrp="1"/>
          </p:cNvSpPr>
          <p:nvPr>
            <p:ph idx="1"/>
          </p:nvPr>
        </p:nvSpPr>
        <p:spPr>
          <a:xfrm>
            <a:off x="381000" y="1066800"/>
            <a:ext cx="8229600" cy="4389437"/>
          </a:xfrm>
        </p:spPr>
        <p:txBody>
          <a:bodyPr>
            <a:normAutofit/>
          </a:bodyPr>
          <a:lstStyle/>
          <a:p>
            <a:r>
              <a:rPr lang="en-US" sz="2400" dirty="0" smtClean="0">
                <a:latin typeface="Arial" pitchFamily="34" charset="0"/>
                <a:cs typeface="Arial" pitchFamily="34" charset="0"/>
              </a:rPr>
              <a:t>When we need to choose one among number of alternatives, a switch statement is used. </a:t>
            </a:r>
          </a:p>
          <a:p>
            <a:r>
              <a:rPr lang="en-US" sz="2400" dirty="0" smtClean="0">
                <a:latin typeface="Arial" pitchFamily="34" charset="0"/>
                <a:cs typeface="Arial" pitchFamily="34" charset="0"/>
              </a:rPr>
              <a:t>The switch keyword is followed by an integer or an expression that evaluates to an integer. </a:t>
            </a:r>
          </a:p>
          <a:p>
            <a:r>
              <a:rPr lang="en-US" sz="2400" dirty="0" smtClean="0">
                <a:latin typeface="Arial" pitchFamily="34" charset="0"/>
                <a:cs typeface="Arial" pitchFamily="34" charset="0"/>
              </a:rPr>
              <a:t>The case keyword is followed by an integer or a character constant. </a:t>
            </a:r>
          </a:p>
          <a:p>
            <a:r>
              <a:rPr lang="en-US" sz="2400" dirty="0" smtClean="0">
                <a:latin typeface="Arial" pitchFamily="34" charset="0"/>
                <a:cs typeface="Arial" pitchFamily="34" charset="0"/>
              </a:rPr>
              <a:t>The control falls through all the cases unless the break statement is given. </a:t>
            </a:r>
          </a:p>
          <a:p>
            <a:r>
              <a:rPr lang="en-US" sz="2400" dirty="0" smtClean="0">
                <a:latin typeface="Arial" pitchFamily="34" charset="0"/>
                <a:cs typeface="Arial" pitchFamily="34" charset="0"/>
              </a:rPr>
              <a:t>The usage of the </a:t>
            </a:r>
            <a:r>
              <a:rPr lang="en-US" sz="2400" dirty="0" err="1" smtClean="0">
                <a:latin typeface="Arial" pitchFamily="34" charset="0"/>
                <a:cs typeface="Arial" pitchFamily="34" charset="0"/>
              </a:rPr>
              <a:t>goto</a:t>
            </a:r>
            <a:r>
              <a:rPr lang="en-US" sz="2400" dirty="0" smtClean="0">
                <a:latin typeface="Arial" pitchFamily="34" charset="0"/>
                <a:cs typeface="Arial" pitchFamily="34" charset="0"/>
              </a:rPr>
              <a:t> keyword should be avoided as it usually violates the normal flow of execution. </a:t>
            </a:r>
          </a:p>
          <a:p>
            <a:endParaRPr lang="en-US" dirty="0"/>
          </a:p>
        </p:txBody>
      </p:sp>
      <p:sp>
        <p:nvSpPr>
          <p:cNvPr id="2" name="Date Placeholder 1"/>
          <p:cNvSpPr>
            <a:spLocks noGrp="1"/>
          </p:cNvSpPr>
          <p:nvPr>
            <p:ph type="dt" sz="half" idx="10"/>
          </p:nvPr>
        </p:nvSpPr>
        <p:spPr/>
        <p:txBody>
          <a:bodyPr/>
          <a:lstStyle/>
          <a:p>
            <a:pPr>
              <a:defRPr/>
            </a:pPr>
            <a:fld id="{AF20EFD9-8087-4C20-A476-6C5F674C09E0}" type="datetime1">
              <a:rPr lang="en-US" smtClean="0"/>
              <a:pPr>
                <a:defRPr/>
              </a:pPr>
              <a:t>5/26/2012</a:t>
            </a:fld>
            <a:endParaRPr lang="en-US" dirty="0"/>
          </a:p>
        </p:txBody>
      </p:sp>
      <p:sp>
        <p:nvSpPr>
          <p:cNvPr id="3" name="Slide Number Placeholder 2"/>
          <p:cNvSpPr>
            <a:spLocks noGrp="1"/>
          </p:cNvSpPr>
          <p:nvPr>
            <p:ph type="sldNum" sz="quarter" idx="12"/>
          </p:nvPr>
        </p:nvSpPr>
        <p:spPr/>
        <p:txBody>
          <a:bodyPr/>
          <a:lstStyle/>
          <a:p>
            <a:pPr>
              <a:defRPr/>
            </a:pPr>
            <a:fld id="{9583EAAC-9813-4DB4-BFA0-B32F3A8AC6CE}" type="slidenum">
              <a:rPr lang="en-US" smtClean="0"/>
              <a:pPr>
                <a:defRPr/>
              </a:pPr>
              <a:t>20</a:t>
            </a:fld>
            <a:endParaRPr lang="en-US" dirty="0"/>
          </a:p>
        </p:txBody>
      </p:sp>
    </p:spTree>
    <p:extLst>
      <p:ext uri="{BB962C8B-B14F-4D97-AF65-F5344CB8AC3E}">
        <p14:creationId xmlns:p14="http://schemas.microsoft.com/office/powerpoint/2010/main" xmlns="" val="4141911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52400" y="380999"/>
            <a:ext cx="4648200" cy="6524863"/>
          </a:xfrm>
          <a:prstGeom prst="rect">
            <a:avLst/>
          </a:prstGeom>
          <a:noFill/>
        </p:spPr>
        <p:txBody>
          <a:bodyPr wrap="square" rtlCol="0">
            <a:spAutoFit/>
          </a:bodyPr>
          <a:lstStyle/>
          <a:p>
            <a:r>
              <a:rPr lang="en-US" dirty="0" smtClean="0"/>
              <a:t>  </a:t>
            </a:r>
            <a:r>
              <a:rPr lang="en-US" sz="1600" dirty="0" smtClean="0"/>
              <a:t>/* Four Function Calculator */</a:t>
            </a:r>
          </a:p>
          <a:p>
            <a:r>
              <a:rPr lang="en-US" sz="1600" dirty="0"/>
              <a:t>v</a:t>
            </a:r>
            <a:r>
              <a:rPr lang="en-US" sz="1600" dirty="0" smtClean="0"/>
              <a:t>oid  main(void)</a:t>
            </a:r>
          </a:p>
          <a:p>
            <a:r>
              <a:rPr lang="en-US" sz="1600" dirty="0" smtClean="0"/>
              <a:t>{</a:t>
            </a:r>
          </a:p>
          <a:p>
            <a:r>
              <a:rPr lang="en-US" sz="1600" dirty="0" smtClean="0"/>
              <a:t>      float num1 = 1,0, num2 =1.0;</a:t>
            </a:r>
          </a:p>
          <a:p>
            <a:r>
              <a:rPr lang="en-US" sz="1600" dirty="0" smtClean="0"/>
              <a:t>       char op;</a:t>
            </a:r>
          </a:p>
          <a:p>
            <a:r>
              <a:rPr lang="en-US" sz="1600" dirty="0"/>
              <a:t> </a:t>
            </a:r>
            <a:r>
              <a:rPr lang="en-US" sz="1600" dirty="0" smtClean="0"/>
              <a:t>       </a:t>
            </a:r>
          </a:p>
          <a:p>
            <a:r>
              <a:rPr lang="en-US" sz="1600" dirty="0"/>
              <a:t> </a:t>
            </a:r>
            <a:r>
              <a:rPr lang="en-US" sz="1600" dirty="0" smtClean="0"/>
              <a:t>      while ( ! ( num1 == 0.0 &amp; num2 ==  0.0))</a:t>
            </a:r>
          </a:p>
          <a:p>
            <a:r>
              <a:rPr lang="en-US" sz="1600" dirty="0"/>
              <a:t> </a:t>
            </a:r>
            <a:r>
              <a:rPr lang="en-US" sz="1600" dirty="0" smtClean="0"/>
              <a:t>       {</a:t>
            </a:r>
          </a:p>
          <a:p>
            <a:r>
              <a:rPr lang="en-US" sz="1600" dirty="0"/>
              <a:t> </a:t>
            </a:r>
            <a:r>
              <a:rPr lang="en-US" sz="1600" dirty="0" smtClean="0"/>
              <a:t>            </a:t>
            </a:r>
            <a:r>
              <a:rPr lang="en-US" sz="1600" dirty="0" err="1" smtClean="0"/>
              <a:t>printf</a:t>
            </a:r>
            <a:r>
              <a:rPr lang="en-US" sz="1600" dirty="0" smtClean="0"/>
              <a:t> ( “Type number, operator, number \n”);</a:t>
            </a:r>
          </a:p>
          <a:p>
            <a:r>
              <a:rPr lang="en-US" sz="1600" dirty="0"/>
              <a:t> </a:t>
            </a:r>
            <a:r>
              <a:rPr lang="en-US" sz="1600" dirty="0" smtClean="0"/>
              <a:t>             </a:t>
            </a:r>
            <a:r>
              <a:rPr lang="en-US" sz="1600" dirty="0" err="1" smtClean="0"/>
              <a:t>scanf</a:t>
            </a:r>
            <a:r>
              <a:rPr lang="en-US" sz="1600" dirty="0" smtClean="0"/>
              <a:t> ( “%f %c %f, &amp;num1, &amp;op, &amp;num2);</a:t>
            </a:r>
          </a:p>
          <a:p>
            <a:r>
              <a:rPr lang="en-US" sz="1600" dirty="0" smtClean="0"/>
              <a:t>              switch ( op )</a:t>
            </a:r>
          </a:p>
          <a:p>
            <a:r>
              <a:rPr lang="en-US" sz="1600" dirty="0"/>
              <a:t> </a:t>
            </a:r>
            <a:r>
              <a:rPr lang="en-US" sz="1600" dirty="0" smtClean="0"/>
              <a:t>              {</a:t>
            </a:r>
          </a:p>
          <a:p>
            <a:r>
              <a:rPr lang="en-US" sz="1600" dirty="0"/>
              <a:t> </a:t>
            </a:r>
            <a:r>
              <a:rPr lang="en-US" sz="1600" dirty="0" smtClean="0"/>
              <a:t>                   case ‘+’:</a:t>
            </a:r>
          </a:p>
          <a:p>
            <a:r>
              <a:rPr lang="en-US" sz="1600" dirty="0"/>
              <a:t>	</a:t>
            </a:r>
            <a:r>
              <a:rPr lang="en-US" sz="1600" dirty="0" smtClean="0"/>
              <a:t>      </a:t>
            </a:r>
            <a:r>
              <a:rPr lang="en-US" sz="1600" dirty="0" err="1" smtClean="0"/>
              <a:t>printf</a:t>
            </a:r>
            <a:r>
              <a:rPr lang="en-US" sz="1600" dirty="0" smtClean="0"/>
              <a:t> ( “  =  %f”, num1 + num2);</a:t>
            </a:r>
          </a:p>
          <a:p>
            <a:r>
              <a:rPr lang="en-US" sz="1600" dirty="0"/>
              <a:t>	</a:t>
            </a:r>
            <a:r>
              <a:rPr lang="en-US" sz="1600" dirty="0" smtClean="0"/>
              <a:t>      break;</a:t>
            </a:r>
          </a:p>
          <a:p>
            <a:endParaRPr lang="en-US" sz="1600" dirty="0"/>
          </a:p>
          <a:p>
            <a:r>
              <a:rPr lang="en-US" sz="1600" dirty="0" smtClean="0"/>
              <a:t>	   case ‘-’:</a:t>
            </a:r>
            <a:endParaRPr lang="en-US" sz="1600" dirty="0"/>
          </a:p>
          <a:p>
            <a:r>
              <a:rPr lang="en-US" sz="1600" dirty="0"/>
              <a:t>	      </a:t>
            </a:r>
            <a:r>
              <a:rPr lang="en-US" sz="1600" dirty="0" err="1"/>
              <a:t>printf</a:t>
            </a:r>
            <a:r>
              <a:rPr lang="en-US" sz="1600" dirty="0"/>
              <a:t> ( “  =  %f”, num1 </a:t>
            </a:r>
            <a:r>
              <a:rPr lang="en-US" sz="1600" dirty="0" smtClean="0"/>
              <a:t>- </a:t>
            </a:r>
            <a:r>
              <a:rPr lang="en-US" sz="1600" dirty="0"/>
              <a:t>num2);</a:t>
            </a:r>
          </a:p>
          <a:p>
            <a:r>
              <a:rPr lang="en-US" sz="1600" dirty="0"/>
              <a:t>	      break;</a:t>
            </a:r>
          </a:p>
          <a:p>
            <a:endParaRPr lang="en-US" sz="1600" dirty="0"/>
          </a:p>
          <a:p>
            <a:r>
              <a:rPr lang="en-US" sz="1600" dirty="0" smtClean="0"/>
              <a:t>	   case ‘*’ :</a:t>
            </a:r>
          </a:p>
          <a:p>
            <a:r>
              <a:rPr lang="en-US" sz="1600" dirty="0"/>
              <a:t>	</a:t>
            </a:r>
            <a:r>
              <a:rPr lang="en-US" sz="1600" dirty="0" smtClean="0"/>
              <a:t>    case ‘x’:</a:t>
            </a:r>
            <a:endParaRPr lang="en-US" sz="1600" dirty="0"/>
          </a:p>
          <a:p>
            <a:r>
              <a:rPr lang="en-US" sz="1600" dirty="0"/>
              <a:t>	      </a:t>
            </a:r>
            <a:r>
              <a:rPr lang="en-US" sz="1600" dirty="0" err="1"/>
              <a:t>printf</a:t>
            </a:r>
            <a:r>
              <a:rPr lang="en-US" sz="1600" dirty="0"/>
              <a:t> ( “  =  %f”, num1 </a:t>
            </a:r>
            <a:r>
              <a:rPr lang="en-US" sz="1600" dirty="0" smtClean="0"/>
              <a:t>* </a:t>
            </a:r>
            <a:r>
              <a:rPr lang="en-US" sz="1600" dirty="0"/>
              <a:t>num2);</a:t>
            </a:r>
          </a:p>
          <a:p>
            <a:r>
              <a:rPr lang="en-US" sz="1600" dirty="0"/>
              <a:t>	      break;</a:t>
            </a:r>
          </a:p>
          <a:p>
            <a:endParaRPr lang="en-US" sz="1600" dirty="0" smtClean="0"/>
          </a:p>
          <a:p>
            <a:endParaRPr lang="en-US" sz="1600" dirty="0"/>
          </a:p>
        </p:txBody>
      </p:sp>
      <p:sp>
        <p:nvSpPr>
          <p:cNvPr id="4" name="TextBox 3"/>
          <p:cNvSpPr txBox="1"/>
          <p:nvPr/>
        </p:nvSpPr>
        <p:spPr>
          <a:xfrm flipH="1">
            <a:off x="4800600" y="1295400"/>
            <a:ext cx="4343400" cy="4031873"/>
          </a:xfrm>
          <a:prstGeom prst="rect">
            <a:avLst/>
          </a:prstGeom>
          <a:noFill/>
        </p:spPr>
        <p:txBody>
          <a:bodyPr wrap="square" rtlCol="0">
            <a:spAutoFit/>
          </a:bodyPr>
          <a:lstStyle/>
          <a:p>
            <a:r>
              <a:rPr lang="en-US" sz="1600" dirty="0"/>
              <a:t> </a:t>
            </a:r>
            <a:r>
              <a:rPr lang="en-US" sz="1600" dirty="0" smtClean="0"/>
              <a:t>          case ‘/’:</a:t>
            </a:r>
          </a:p>
          <a:p>
            <a:r>
              <a:rPr lang="en-US" sz="1600" dirty="0"/>
              <a:t> </a:t>
            </a:r>
            <a:r>
              <a:rPr lang="en-US" sz="1600" dirty="0" smtClean="0"/>
              <a:t>           case ’ \\’ :</a:t>
            </a:r>
          </a:p>
          <a:p>
            <a:r>
              <a:rPr lang="en-US" sz="1600" dirty="0"/>
              <a:t>	</a:t>
            </a:r>
            <a:r>
              <a:rPr lang="en-US" sz="1600" dirty="0" smtClean="0"/>
              <a:t>      </a:t>
            </a:r>
            <a:r>
              <a:rPr lang="en-US" sz="1600" dirty="0" err="1" smtClean="0"/>
              <a:t>printf</a:t>
            </a:r>
            <a:r>
              <a:rPr lang="en-US" sz="1600" dirty="0" smtClean="0"/>
              <a:t> ( “  =  %f”, num1 / num2);</a:t>
            </a:r>
          </a:p>
          <a:p>
            <a:r>
              <a:rPr lang="en-US" sz="1600" dirty="0"/>
              <a:t>	</a:t>
            </a:r>
            <a:r>
              <a:rPr lang="en-US" sz="1600" dirty="0" smtClean="0"/>
              <a:t>      break;</a:t>
            </a:r>
          </a:p>
          <a:p>
            <a:endParaRPr lang="en-US" sz="1600" dirty="0"/>
          </a:p>
          <a:p>
            <a:r>
              <a:rPr lang="en-US" sz="1600" dirty="0" smtClean="0"/>
              <a:t>	   case ‘-’:</a:t>
            </a:r>
            <a:endParaRPr lang="en-US" sz="1600" dirty="0"/>
          </a:p>
          <a:p>
            <a:r>
              <a:rPr lang="en-US" sz="1600" dirty="0"/>
              <a:t>	      </a:t>
            </a:r>
            <a:r>
              <a:rPr lang="en-US" sz="1600" dirty="0" err="1"/>
              <a:t>printf</a:t>
            </a:r>
            <a:r>
              <a:rPr lang="en-US" sz="1600" dirty="0"/>
              <a:t> ( “  =  %f”, num1 </a:t>
            </a:r>
            <a:r>
              <a:rPr lang="en-US" sz="1600" dirty="0" smtClean="0"/>
              <a:t>- </a:t>
            </a:r>
            <a:r>
              <a:rPr lang="en-US" sz="1600" dirty="0"/>
              <a:t>num2);</a:t>
            </a:r>
          </a:p>
          <a:p>
            <a:r>
              <a:rPr lang="en-US" sz="1600" dirty="0"/>
              <a:t>	      break;</a:t>
            </a:r>
          </a:p>
          <a:p>
            <a:endParaRPr lang="en-US" sz="1600" dirty="0"/>
          </a:p>
          <a:p>
            <a:r>
              <a:rPr lang="en-US" sz="1600" dirty="0" smtClean="0"/>
              <a:t>	   default:</a:t>
            </a:r>
            <a:endParaRPr lang="en-US" sz="1600" dirty="0"/>
          </a:p>
          <a:p>
            <a:r>
              <a:rPr lang="en-US" sz="1600" dirty="0"/>
              <a:t>	      </a:t>
            </a:r>
            <a:r>
              <a:rPr lang="en-US" sz="1600" dirty="0" err="1"/>
              <a:t>printf</a:t>
            </a:r>
            <a:r>
              <a:rPr lang="en-US" sz="1600" dirty="0"/>
              <a:t> ( “  </a:t>
            </a:r>
            <a:r>
              <a:rPr lang="en-US" sz="1600" dirty="0" smtClean="0"/>
              <a:t>unknown operator”);</a:t>
            </a:r>
          </a:p>
          <a:p>
            <a:r>
              <a:rPr lang="en-US" sz="1600" dirty="0" smtClean="0"/>
              <a:t>            }</a:t>
            </a:r>
          </a:p>
          <a:p>
            <a:r>
              <a:rPr lang="en-US" sz="1600" dirty="0"/>
              <a:t>}</a:t>
            </a:r>
          </a:p>
          <a:p>
            <a:r>
              <a:rPr lang="en-US" sz="1600" dirty="0"/>
              <a:t>	      </a:t>
            </a:r>
          </a:p>
          <a:p>
            <a:endParaRPr lang="en-US" sz="1600" dirty="0" smtClean="0"/>
          </a:p>
          <a:p>
            <a:endParaRPr lang="en-US" sz="1600" dirty="0"/>
          </a:p>
        </p:txBody>
      </p:sp>
      <p:cxnSp>
        <p:nvCxnSpPr>
          <p:cNvPr id="6" name="Straight Connector 5"/>
          <p:cNvCxnSpPr/>
          <p:nvPr/>
        </p:nvCxnSpPr>
        <p:spPr>
          <a:xfrm>
            <a:off x="4648200" y="609600"/>
            <a:ext cx="152400" cy="533400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90145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tx2"/>
                </a:solidFill>
                <a:latin typeface="Arial" pitchFamily="34" charset="0"/>
                <a:cs typeface="Arial" pitchFamily="34" charset="0"/>
              </a:rPr>
              <a:t>The </a:t>
            </a:r>
            <a:r>
              <a:rPr lang="en-US" sz="3200" i="1" dirty="0" err="1" smtClean="0">
                <a:solidFill>
                  <a:schemeClr val="tx2"/>
                </a:solidFill>
                <a:latin typeface="Arial" pitchFamily="34" charset="0"/>
                <a:cs typeface="Arial" pitchFamily="34" charset="0"/>
              </a:rPr>
              <a:t>goto</a:t>
            </a:r>
            <a:r>
              <a:rPr lang="en-US" sz="3200" i="1" dirty="0" smtClean="0">
                <a:solidFill>
                  <a:schemeClr val="tx2"/>
                </a:solidFill>
                <a:latin typeface="Arial" pitchFamily="34" charset="0"/>
                <a:cs typeface="Arial" pitchFamily="34" charset="0"/>
              </a:rPr>
              <a:t> Keyword </a:t>
            </a:r>
            <a:endParaRPr lang="en-US" sz="3200"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525963"/>
          </a:xfrm>
        </p:spPr>
        <p:txBody>
          <a:bodyPr>
            <a:normAutofit/>
          </a:bodyPr>
          <a:lstStyle/>
          <a:p>
            <a:pPr marL="0" indent="0">
              <a:buNone/>
            </a:pPr>
            <a:r>
              <a:rPr lang="en-US" dirty="0" err="1">
                <a:solidFill>
                  <a:schemeClr val="tx2"/>
                </a:solidFill>
              </a:rPr>
              <a:t>goto</a:t>
            </a:r>
            <a:r>
              <a:rPr lang="en-US" dirty="0"/>
              <a:t> keyword!</a:t>
            </a:r>
          </a:p>
          <a:p>
            <a:pPr marL="0" indent="0">
              <a:buNone/>
            </a:pPr>
            <a:r>
              <a:rPr lang="en-US" dirty="0" smtClean="0"/>
              <a:t>Is used to transfer the control or flow of execution of the program</a:t>
            </a: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22</a:t>
            </a:fld>
            <a:endParaRPr lang="en-US" dirty="0"/>
          </a:p>
        </p:txBody>
      </p:sp>
    </p:spTree>
    <p:extLst>
      <p:ext uri="{BB962C8B-B14F-4D97-AF65-F5344CB8AC3E}">
        <p14:creationId xmlns:p14="http://schemas.microsoft.com/office/powerpoint/2010/main" xmlns="" val="3051561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tx2"/>
                </a:solidFill>
                <a:latin typeface="Arial" pitchFamily="34" charset="0"/>
                <a:cs typeface="Arial" pitchFamily="34" charset="0"/>
              </a:rPr>
              <a:t>The </a:t>
            </a:r>
            <a:r>
              <a:rPr lang="en-US" sz="3200" i="1" dirty="0" err="1" smtClean="0">
                <a:solidFill>
                  <a:schemeClr val="tx2"/>
                </a:solidFill>
                <a:latin typeface="Arial" pitchFamily="34" charset="0"/>
                <a:cs typeface="Arial" pitchFamily="34" charset="0"/>
              </a:rPr>
              <a:t>goto</a:t>
            </a:r>
            <a:r>
              <a:rPr lang="en-US" sz="3200" i="1" dirty="0" smtClean="0">
                <a:solidFill>
                  <a:schemeClr val="tx2"/>
                </a:solidFill>
                <a:latin typeface="Arial" pitchFamily="34" charset="0"/>
                <a:cs typeface="Arial" pitchFamily="34" charset="0"/>
              </a:rPr>
              <a:t> Keyword </a:t>
            </a:r>
            <a:endParaRPr lang="en-US" sz="3200" dirty="0">
              <a:solidFill>
                <a:schemeClr val="tx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525963"/>
          </a:xfrm>
        </p:spPr>
        <p:txBody>
          <a:bodyPr>
            <a:normAutofit fontScale="92500"/>
          </a:bodyPr>
          <a:lstStyle/>
          <a:p>
            <a:r>
              <a:rPr lang="en-US" dirty="0"/>
              <a:t>a</a:t>
            </a:r>
            <a:r>
              <a:rPr lang="en-US" dirty="0" smtClean="0"/>
              <a:t>void </a:t>
            </a:r>
            <a:r>
              <a:rPr lang="en-US" dirty="0" err="1" smtClean="0">
                <a:solidFill>
                  <a:schemeClr val="tx2"/>
                </a:solidFill>
              </a:rPr>
              <a:t>goto</a:t>
            </a:r>
            <a:r>
              <a:rPr lang="en-US" dirty="0" smtClean="0"/>
              <a:t> keyword! </a:t>
            </a:r>
          </a:p>
          <a:p>
            <a:r>
              <a:rPr lang="en-US" dirty="0" smtClean="0"/>
              <a:t>reasons that programs become unreliable, and hard to debug. </a:t>
            </a:r>
          </a:p>
          <a:p>
            <a:r>
              <a:rPr lang="en-US" dirty="0" smtClean="0"/>
              <a:t>In a difficult programming situation it seems so easy to use a </a:t>
            </a:r>
            <a:r>
              <a:rPr lang="en-US" dirty="0" err="1" smtClean="0"/>
              <a:t>goto</a:t>
            </a:r>
            <a:r>
              <a:rPr lang="en-US" dirty="0" smtClean="0"/>
              <a:t> to take the control where you want. However, almost always, there is a more elegant way of writing the same program using if, for, while and switch. These constructs are far more logical and easy to understand. </a:t>
            </a:r>
            <a:endParaRPr lang="en-US" i="1" dirty="0" smtClean="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23</a:t>
            </a:fld>
            <a:endParaRPr lang="en-US" dirty="0"/>
          </a:p>
        </p:txBody>
      </p:sp>
    </p:spTree>
    <p:extLst>
      <p:ext uri="{BB962C8B-B14F-4D97-AF65-F5344CB8AC3E}">
        <p14:creationId xmlns:p14="http://schemas.microsoft.com/office/powerpoint/2010/main" xmlns="" val="33803066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002060"/>
                </a:solidFill>
                <a:latin typeface="Arial" pitchFamily="34" charset="0"/>
                <a:cs typeface="Arial" pitchFamily="34" charset="0"/>
              </a:rPr>
              <a:t>The </a:t>
            </a:r>
            <a:r>
              <a:rPr lang="en-US" sz="3200" i="1" dirty="0" err="1" smtClean="0">
                <a:solidFill>
                  <a:srgbClr val="002060"/>
                </a:solidFill>
                <a:latin typeface="Arial" pitchFamily="34" charset="0"/>
                <a:cs typeface="Arial" pitchFamily="34" charset="0"/>
              </a:rPr>
              <a:t>goto</a:t>
            </a:r>
            <a:r>
              <a:rPr lang="en-US" sz="3200" i="1" dirty="0" smtClean="0">
                <a:solidFill>
                  <a:srgbClr val="002060"/>
                </a:solidFill>
                <a:latin typeface="Arial" pitchFamily="34" charset="0"/>
                <a:cs typeface="Arial" pitchFamily="34" charset="0"/>
              </a:rPr>
              <a:t> Keyword </a:t>
            </a:r>
            <a:endParaRPr lang="en-US" sz="3200"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381000" y="1371601"/>
            <a:ext cx="8229600" cy="3048000"/>
          </a:xfrm>
        </p:spPr>
        <p:txBody>
          <a:bodyPr>
            <a:normAutofit/>
          </a:bodyPr>
          <a:lstStyle/>
          <a:p>
            <a:pPr marL="0" indent="0">
              <a:buNone/>
            </a:pPr>
            <a:r>
              <a:rPr lang="en-US" sz="2400" dirty="0" smtClean="0">
                <a:latin typeface="Arial" pitchFamily="34" charset="0"/>
                <a:cs typeface="Arial" pitchFamily="34" charset="0"/>
              </a:rPr>
              <a:t>Conclusion:</a:t>
            </a:r>
          </a:p>
          <a:p>
            <a:r>
              <a:rPr lang="en-US" sz="2400" dirty="0" smtClean="0">
                <a:latin typeface="Arial" pitchFamily="34" charset="0"/>
                <a:cs typeface="Arial" pitchFamily="34" charset="0"/>
              </a:rPr>
              <a:t>You can always get the job done without </a:t>
            </a:r>
            <a:r>
              <a:rPr lang="en-US" sz="2400" dirty="0" err="1" smtClean="0">
                <a:latin typeface="Arial" pitchFamily="34" charset="0"/>
                <a:cs typeface="Arial" pitchFamily="34" charset="0"/>
              </a:rPr>
              <a:t>goto</a:t>
            </a:r>
            <a:r>
              <a:rPr lang="en-US" sz="2400" dirty="0" smtClean="0">
                <a:latin typeface="Arial" pitchFamily="34" charset="0"/>
                <a:cs typeface="Arial" pitchFamily="34" charset="0"/>
              </a:rPr>
              <a:t>. </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With good programming skills and practices </a:t>
            </a:r>
            <a:r>
              <a:rPr lang="en-US" sz="2400" dirty="0" err="1" smtClean="0">
                <a:latin typeface="Arial" pitchFamily="34" charset="0"/>
                <a:cs typeface="Arial" pitchFamily="34" charset="0"/>
              </a:rPr>
              <a:t>goto</a:t>
            </a:r>
            <a:r>
              <a:rPr lang="en-US" sz="2400" dirty="0" smtClean="0">
                <a:latin typeface="Arial" pitchFamily="34" charset="0"/>
                <a:cs typeface="Arial" pitchFamily="34" charset="0"/>
              </a:rPr>
              <a:t> should always be avoided. </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So </a:t>
            </a:r>
            <a:r>
              <a:rPr lang="en-US" sz="2400" dirty="0" err="1" smtClean="0">
                <a:latin typeface="Arial" pitchFamily="34" charset="0"/>
                <a:cs typeface="Arial" pitchFamily="34" charset="0"/>
              </a:rPr>
              <a:t>donot</a:t>
            </a:r>
            <a:r>
              <a:rPr lang="en-US" sz="2400" dirty="0" smtClean="0">
                <a:latin typeface="Arial" pitchFamily="34" charset="0"/>
                <a:cs typeface="Arial" pitchFamily="34" charset="0"/>
              </a:rPr>
              <a:t> use it if you can avoid it !! </a:t>
            </a:r>
          </a:p>
          <a:p>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24</a:t>
            </a:fld>
            <a:endParaRPr lang="en-US" dirty="0"/>
          </a:p>
        </p:txBody>
      </p:sp>
    </p:spTree>
    <p:extLst>
      <p:ext uri="{BB962C8B-B14F-4D97-AF65-F5344CB8AC3E}">
        <p14:creationId xmlns:p14="http://schemas.microsoft.com/office/powerpoint/2010/main" xmlns="" val="3005180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86808" cy="5386406"/>
          </a:xfrm>
        </p:spPr>
        <p:txBody>
          <a:bodyPr>
            <a:normAutofit fontScale="92500" lnSpcReduction="20000"/>
          </a:bodyPr>
          <a:lstStyle/>
          <a:p>
            <a:pPr>
              <a:buNone/>
            </a:pPr>
            <a:endParaRPr lang="en-US" sz="1400" dirty="0" smtClean="0"/>
          </a:p>
          <a:p>
            <a:pPr>
              <a:buNone/>
            </a:pPr>
            <a:r>
              <a:rPr lang="en-US" sz="2400" dirty="0" err="1" smtClean="0">
                <a:latin typeface="Arial" pitchFamily="34" charset="0"/>
                <a:cs typeface="Arial" pitchFamily="34" charset="0"/>
              </a:rPr>
              <a:t>int</a:t>
            </a:r>
            <a:r>
              <a:rPr lang="en-US" sz="2400" dirty="0" smtClean="0">
                <a:latin typeface="Arial" pitchFamily="34" charset="0"/>
                <a:cs typeface="Arial" pitchFamily="34" charset="0"/>
              </a:rPr>
              <a:t> main () {</a:t>
            </a:r>
          </a:p>
          <a:p>
            <a:pPr>
              <a:buNone/>
            </a:pPr>
            <a:r>
              <a:rPr lang="en-US" sz="2400" dirty="0" smtClean="0">
                <a:latin typeface="Arial" pitchFamily="34" charset="0"/>
                <a:cs typeface="Arial" pitchFamily="34" charset="0"/>
              </a:rPr>
              <a:t>unsigned Count;</a:t>
            </a:r>
          </a:p>
          <a:p>
            <a:pPr>
              <a:buNone/>
            </a:pPr>
            <a:r>
              <a:rPr lang="en-US" sz="2400" dirty="0" smtClean="0">
                <a:latin typeface="Arial" pitchFamily="34" charset="0"/>
                <a:cs typeface="Arial" pitchFamily="34" charset="0"/>
              </a:rPr>
              <a:t>Count = rand () % 7;</a:t>
            </a:r>
          </a:p>
          <a:p>
            <a:pPr>
              <a:buNone/>
            </a:pPr>
            <a:r>
              <a:rPr lang="en-US" sz="2400" dirty="0" err="1" smtClean="0">
                <a:latin typeface="Arial" pitchFamily="34" charset="0"/>
                <a:cs typeface="Arial" pitchFamily="34" charset="0"/>
              </a:rPr>
              <a:t>printf</a:t>
            </a:r>
            <a:r>
              <a:rPr lang="en-US" sz="2400" dirty="0" smtClean="0">
                <a:latin typeface="Arial" pitchFamily="34" charset="0"/>
                <a:cs typeface="Arial" pitchFamily="34" charset="0"/>
              </a:rPr>
              <a:t> ("The count is %</a:t>
            </a:r>
            <a:r>
              <a:rPr lang="en-US" sz="2400" dirty="0" err="1" smtClean="0">
                <a:latin typeface="Arial" pitchFamily="34" charset="0"/>
                <a:cs typeface="Arial" pitchFamily="34" charset="0"/>
              </a:rPr>
              <a:t>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nThis</a:t>
            </a:r>
            <a:r>
              <a:rPr lang="en-US" sz="2400" dirty="0" smtClean="0">
                <a:latin typeface="Arial" pitchFamily="34" charset="0"/>
                <a:cs typeface="Arial" pitchFamily="34" charset="0"/>
              </a:rPr>
              <a:t> is ", Count);</a:t>
            </a:r>
          </a:p>
          <a:p>
            <a:pPr>
              <a:buNone/>
            </a:pPr>
            <a:r>
              <a:rPr lang="en-US" sz="2400" dirty="0" smtClean="0">
                <a:latin typeface="Arial" pitchFamily="34" charset="0"/>
                <a:cs typeface="Arial" pitchFamily="34" charset="0"/>
              </a:rPr>
              <a:t>	switch (Count) {</a:t>
            </a:r>
          </a:p>
          <a:p>
            <a:pPr>
              <a:buNone/>
            </a:pPr>
            <a:r>
              <a:rPr lang="en-US" sz="2400" dirty="0" smtClean="0">
                <a:latin typeface="Arial" pitchFamily="34" charset="0"/>
                <a:cs typeface="Arial" pitchFamily="34" charset="0"/>
              </a:rPr>
              <a:t>		case 0:</a:t>
            </a:r>
          </a:p>
          <a:p>
            <a:pPr>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printf</a:t>
            </a:r>
            <a:r>
              <a:rPr lang="en-US" sz="2400" dirty="0" smtClean="0">
                <a:latin typeface="Arial" pitchFamily="34" charset="0"/>
                <a:cs typeface="Arial" pitchFamily="34" charset="0"/>
              </a:rPr>
              <a:t> ("none.\n");</a:t>
            </a:r>
          </a:p>
          <a:p>
            <a:pPr>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goto</a:t>
            </a:r>
            <a:r>
              <a:rPr lang="en-US" sz="2400" dirty="0" smtClean="0">
                <a:latin typeface="Arial" pitchFamily="34" charset="0"/>
                <a:cs typeface="Arial" pitchFamily="34" charset="0"/>
              </a:rPr>
              <a:t> done;</a:t>
            </a:r>
          </a:p>
          <a:p>
            <a:pPr>
              <a:buNone/>
            </a:pPr>
            <a:r>
              <a:rPr lang="en-US" sz="2400" dirty="0" smtClean="0">
                <a:latin typeface="Arial" pitchFamily="34" charset="0"/>
                <a:cs typeface="Arial" pitchFamily="34" charset="0"/>
              </a:rPr>
              <a:t>		default:</a:t>
            </a:r>
          </a:p>
          <a:p>
            <a:pPr>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printf</a:t>
            </a:r>
            <a:r>
              <a:rPr lang="en-US" sz="2400" dirty="0" smtClean="0">
                <a:latin typeface="Arial" pitchFamily="34" charset="0"/>
                <a:cs typeface="Arial" pitchFamily="34" charset="0"/>
              </a:rPr>
              <a:t> ("many.\n");</a:t>
            </a:r>
          </a:p>
          <a:p>
            <a:pPr>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goto</a:t>
            </a:r>
            <a:r>
              <a:rPr lang="en-US" sz="2400" dirty="0" smtClean="0">
                <a:latin typeface="Arial" pitchFamily="34" charset="0"/>
                <a:cs typeface="Arial" pitchFamily="34" charset="0"/>
              </a:rPr>
              <a:t> done;</a:t>
            </a:r>
          </a:p>
          <a:p>
            <a:pPr>
              <a:buNone/>
            </a:pPr>
            <a:r>
              <a:rPr lang="en-US" sz="2400" dirty="0" smtClean="0">
                <a:latin typeface="Arial" pitchFamily="34" charset="0"/>
                <a:cs typeface="Arial" pitchFamily="34" charset="0"/>
              </a:rPr>
              <a:t>		}</a:t>
            </a:r>
          </a:p>
          <a:p>
            <a:pPr>
              <a:buNone/>
            </a:pPr>
            <a:r>
              <a:rPr lang="en-US" sz="2400" dirty="0" smtClean="0">
                <a:latin typeface="Arial" pitchFamily="34" charset="0"/>
                <a:cs typeface="Arial" pitchFamily="34" charset="0"/>
              </a:rPr>
              <a:t>done:</a:t>
            </a:r>
          </a:p>
          <a:p>
            <a:pPr>
              <a:buNone/>
            </a:pPr>
            <a:r>
              <a:rPr lang="en-US" sz="2400" dirty="0" smtClean="0">
                <a:latin typeface="Arial" pitchFamily="34" charset="0"/>
                <a:cs typeface="Arial" pitchFamily="34" charset="0"/>
              </a:rPr>
              <a:t> return 0;</a:t>
            </a:r>
          </a:p>
          <a:p>
            <a:pPr>
              <a:buNone/>
            </a:pPr>
            <a:r>
              <a:rPr lang="en-US" sz="2400" dirty="0" smtClean="0">
                <a:latin typeface="Arial" pitchFamily="34" charset="0"/>
                <a:cs typeface="Arial" pitchFamily="34" charset="0"/>
              </a:rPr>
              <a:t> }</a:t>
            </a:r>
          </a:p>
          <a:p>
            <a:pPr>
              <a:buNone/>
            </a:pPr>
            <a:endParaRPr lang="en-US" sz="1400" dirty="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25</a:t>
            </a:fld>
            <a:endParaRPr lang="en-US" dirty="0"/>
          </a:p>
        </p:txBody>
      </p:sp>
      <p:sp>
        <p:nvSpPr>
          <p:cNvPr id="6" name="Title 1"/>
          <p:cNvSpPr>
            <a:spLocks noGrp="1"/>
          </p:cNvSpPr>
          <p:nvPr>
            <p:ph type="title"/>
          </p:nvPr>
        </p:nvSpPr>
        <p:spPr>
          <a:xfrm>
            <a:off x="457200" y="274638"/>
            <a:ext cx="8229600" cy="639762"/>
          </a:xfrm>
        </p:spPr>
        <p:txBody>
          <a:bodyPr>
            <a:normAutofit fontScale="90000"/>
          </a:bodyPr>
          <a:lstStyle/>
          <a:p>
            <a:pPr algn="l"/>
            <a:r>
              <a:rPr lang="en-US" sz="3200" dirty="0" smtClean="0">
                <a:solidFill>
                  <a:srgbClr val="002060"/>
                </a:solidFill>
                <a:latin typeface="Arial" pitchFamily="34" charset="0"/>
                <a:cs typeface="Arial" pitchFamily="34" charset="0"/>
              </a:rPr>
              <a:t>The use of </a:t>
            </a:r>
            <a:r>
              <a:rPr lang="en-US" sz="3200" i="1" dirty="0" err="1" smtClean="0">
                <a:solidFill>
                  <a:srgbClr val="002060"/>
                </a:solidFill>
                <a:latin typeface="Arial" pitchFamily="34" charset="0"/>
                <a:cs typeface="Arial" pitchFamily="34" charset="0"/>
              </a:rPr>
              <a:t>goto</a:t>
            </a:r>
            <a:r>
              <a:rPr lang="en-US" sz="3200" i="1" dirty="0" smtClean="0">
                <a:solidFill>
                  <a:srgbClr val="002060"/>
                </a:solidFill>
                <a:latin typeface="Arial" pitchFamily="34" charset="0"/>
                <a:cs typeface="Arial" pitchFamily="34" charset="0"/>
              </a:rPr>
              <a:t> statement     not recommended</a:t>
            </a:r>
            <a:endParaRPr lang="en-US" sz="32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xmlns="" val="315411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26</a:t>
            </a:fld>
            <a:endParaRPr lang="en-US" dirty="0"/>
          </a:p>
        </p:txBody>
      </p:sp>
      <p:sp>
        <p:nvSpPr>
          <p:cNvPr id="6" name="Rectangle 5"/>
          <p:cNvSpPr/>
          <p:nvPr/>
        </p:nvSpPr>
        <p:spPr>
          <a:xfrm>
            <a:off x="642910" y="1000108"/>
            <a:ext cx="7929618" cy="5632311"/>
          </a:xfrm>
          <a:prstGeom prst="rect">
            <a:avLst/>
          </a:prstGeom>
        </p:spPr>
        <p:txBody>
          <a:bodyPr wrap="square">
            <a:spAutoFit/>
          </a:bodyPr>
          <a:lstStyle/>
          <a:p>
            <a:r>
              <a:rPr lang="nn-NO" sz="2000" dirty="0" smtClean="0">
                <a:latin typeface="Arial" pitchFamily="34" charset="0"/>
                <a:cs typeface="Arial" pitchFamily="34" charset="0"/>
              </a:rPr>
              <a:t>void main( ) { </a:t>
            </a:r>
          </a:p>
          <a:p>
            <a:r>
              <a:rPr lang="nn-NO" sz="2000" dirty="0" smtClean="0">
                <a:latin typeface="Arial" pitchFamily="34" charset="0"/>
                <a:cs typeface="Arial" pitchFamily="34" charset="0"/>
              </a:rPr>
              <a:t>int i, j, k ; </a:t>
            </a:r>
          </a:p>
          <a:p>
            <a:r>
              <a:rPr lang="nn-NO" sz="2000" dirty="0" smtClean="0">
                <a:latin typeface="Arial" pitchFamily="34" charset="0"/>
                <a:cs typeface="Arial" pitchFamily="34" charset="0"/>
              </a:rPr>
              <a:t>for ( i = 1 ; i &lt;= 3 ; i++ ) </a:t>
            </a:r>
          </a:p>
          <a:p>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	for ( j = 1 ; j &lt;= 3 ; j++ ) </a:t>
            </a:r>
          </a:p>
          <a:p>
            <a:r>
              <a:rPr lang="en-US" sz="2000" dirty="0" smtClean="0">
                <a:latin typeface="Arial" pitchFamily="34" charset="0"/>
                <a:cs typeface="Arial" pitchFamily="34" charset="0"/>
              </a:rPr>
              <a:t>	{ </a:t>
            </a:r>
          </a:p>
          <a:p>
            <a:r>
              <a:rPr lang="nn-NO" sz="2000" dirty="0" smtClean="0">
                <a:latin typeface="Arial" pitchFamily="34" charset="0"/>
                <a:cs typeface="Arial" pitchFamily="34" charset="0"/>
              </a:rPr>
              <a:t>		for ( k = 1 ; k &lt;= 3 ; k++ ) </a:t>
            </a:r>
          </a:p>
          <a:p>
            <a:r>
              <a:rPr lang="en-US" sz="2000" dirty="0" smtClean="0">
                <a:latin typeface="Arial" pitchFamily="34" charset="0"/>
                <a:cs typeface="Arial" pitchFamily="34" charset="0"/>
              </a:rPr>
              <a:t>		{ </a:t>
            </a:r>
          </a:p>
          <a:p>
            <a:r>
              <a:rPr lang="en-US" sz="2000" dirty="0" smtClean="0">
                <a:latin typeface="Arial" pitchFamily="34" charset="0"/>
                <a:cs typeface="Arial" pitchFamily="34" charset="0"/>
              </a:rPr>
              <a:t>			if (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 3 &amp;&amp; j == 3 &amp;&amp; k == 3 ) </a:t>
            </a: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goto</a:t>
            </a:r>
            <a:r>
              <a:rPr lang="en-US" sz="2000" dirty="0" smtClean="0">
                <a:latin typeface="Arial" pitchFamily="34" charset="0"/>
                <a:cs typeface="Arial" pitchFamily="34" charset="0"/>
              </a:rPr>
              <a:t> out ; </a:t>
            </a:r>
          </a:p>
          <a:p>
            <a:r>
              <a:rPr lang="en-US" sz="2000" dirty="0" smtClean="0">
                <a:latin typeface="Arial" pitchFamily="34" charset="0"/>
                <a:cs typeface="Arial" pitchFamily="34" charset="0"/>
              </a:rPr>
              <a:t>			else </a:t>
            </a:r>
          </a:p>
          <a:p>
            <a:r>
              <a:rPr lang="pt-BR" sz="2000" dirty="0" smtClean="0">
                <a:latin typeface="Arial" pitchFamily="34" charset="0"/>
                <a:cs typeface="Arial" pitchFamily="34" charset="0"/>
              </a:rPr>
              <a:t>				printf ( "%d %d %d\n", i, j, k ) ; </a:t>
            </a:r>
          </a:p>
          <a:p>
            <a:r>
              <a:rPr lang="en-US" sz="2000" dirty="0" smtClean="0">
                <a:latin typeface="Arial" pitchFamily="34" charset="0"/>
                <a:cs typeface="Arial" pitchFamily="34" charset="0"/>
              </a:rPr>
              <a:t>		} </a:t>
            </a:r>
          </a:p>
          <a:p>
            <a:r>
              <a:rPr lang="en-US" sz="2000" dirty="0" smtClean="0">
                <a:latin typeface="Arial" pitchFamily="34" charset="0"/>
                <a:cs typeface="Arial" pitchFamily="34" charset="0"/>
              </a:rPr>
              <a:t>	} </a:t>
            </a:r>
          </a:p>
          <a:p>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out : </a:t>
            </a:r>
          </a:p>
          <a:p>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"Out of the loop at last!" ) ; </a:t>
            </a:r>
          </a:p>
          <a:p>
            <a:r>
              <a:rPr lang="en-US" sz="2000" dirty="0" smtClean="0">
                <a:latin typeface="Arial" pitchFamily="34" charset="0"/>
                <a:cs typeface="Arial" pitchFamily="34" charset="0"/>
              </a:rPr>
              <a:t>} </a:t>
            </a:r>
          </a:p>
        </p:txBody>
      </p:sp>
      <p:sp>
        <p:nvSpPr>
          <p:cNvPr id="7" name="Title 1"/>
          <p:cNvSpPr txBox="1">
            <a:spLocks/>
          </p:cNvSpPr>
          <p:nvPr/>
        </p:nvSpPr>
        <p:spPr>
          <a:xfrm>
            <a:off x="457200" y="274638"/>
            <a:ext cx="8229600" cy="639762"/>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rgbClr val="002060"/>
                </a:solidFill>
                <a:latin typeface="Arial" pitchFamily="34" charset="0"/>
                <a:cs typeface="Arial" pitchFamily="34" charset="0"/>
              </a:rPr>
              <a:t>The use of </a:t>
            </a:r>
            <a:r>
              <a:rPr lang="en-US" sz="3200" i="1" dirty="0" err="1" smtClean="0">
                <a:solidFill>
                  <a:srgbClr val="002060"/>
                </a:solidFill>
                <a:latin typeface="Arial" pitchFamily="34" charset="0"/>
                <a:cs typeface="Arial" pitchFamily="34" charset="0"/>
              </a:rPr>
              <a:t>goto</a:t>
            </a:r>
            <a:r>
              <a:rPr lang="en-US" sz="3200" i="1" dirty="0" smtClean="0">
                <a:solidFill>
                  <a:srgbClr val="002060"/>
                </a:solidFill>
                <a:latin typeface="Arial" pitchFamily="34" charset="0"/>
                <a:cs typeface="Arial" pitchFamily="34" charset="0"/>
              </a:rPr>
              <a:t> statement     Recommended</a:t>
            </a:r>
            <a:endParaRPr lang="en-US" sz="3200" dirty="0">
              <a:solidFill>
                <a:srgbClr val="002060"/>
              </a:solidFill>
              <a:latin typeface="Arial" pitchFamily="34" charset="0"/>
              <a:cs typeface="Arial" pitchFamily="34" charset="0"/>
            </a:endParaRPr>
          </a:p>
        </p:txBody>
      </p:sp>
      <p:sp>
        <p:nvSpPr>
          <p:cNvPr id="8" name="Rectangle 7"/>
          <p:cNvSpPr/>
          <p:nvPr/>
        </p:nvSpPr>
        <p:spPr>
          <a:xfrm>
            <a:off x="5334000" y="913090"/>
            <a:ext cx="3657600" cy="1754326"/>
          </a:xfrm>
          <a:prstGeom prst="rect">
            <a:avLst/>
          </a:prstGeom>
        </p:spPr>
        <p:txBody>
          <a:bodyPr wrap="square">
            <a:spAutoFit/>
          </a:bodyPr>
          <a:lstStyle/>
          <a:p>
            <a:r>
              <a:rPr lang="en-US" dirty="0" smtClean="0">
                <a:latin typeface="Arial" pitchFamily="34" charset="0"/>
                <a:cs typeface="Arial" pitchFamily="34" charset="0"/>
              </a:rPr>
              <a:t>The only programming situation in favor of using </a:t>
            </a:r>
            <a:r>
              <a:rPr lang="en-US" dirty="0" err="1" smtClean="0">
                <a:latin typeface="Arial" pitchFamily="34" charset="0"/>
                <a:cs typeface="Arial" pitchFamily="34" charset="0"/>
              </a:rPr>
              <a:t>goto</a:t>
            </a:r>
            <a:r>
              <a:rPr lang="en-US" dirty="0" smtClean="0">
                <a:latin typeface="Arial" pitchFamily="34" charset="0"/>
                <a:cs typeface="Arial" pitchFamily="34" charset="0"/>
              </a:rPr>
              <a:t> is when we want to take the control out of the loop that is contained in several other loops. The following program illustrates this: </a:t>
            </a:r>
          </a:p>
        </p:txBody>
      </p:sp>
    </p:spTree>
    <p:extLst>
      <p:ext uri="{BB962C8B-B14F-4D97-AF65-F5344CB8AC3E}">
        <p14:creationId xmlns:p14="http://schemas.microsoft.com/office/powerpoint/2010/main" xmlns="" val="10705139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905000"/>
            <a:ext cx="6886822" cy="3046988"/>
          </a:xfrm>
          <a:prstGeom prst="rect">
            <a:avLst/>
          </a:prstGeom>
          <a:noFill/>
        </p:spPr>
        <p:txBody>
          <a:bodyPr wrap="none" rtlCol="0">
            <a:spAutoFit/>
          </a:bodyPr>
          <a:lstStyle/>
          <a:p>
            <a:r>
              <a:rPr lang="en-US" sz="4800" i="1" dirty="0" smtClean="0">
                <a:solidFill>
                  <a:srgbClr val="002060"/>
                </a:solidFill>
                <a:effectLst>
                  <a:outerShdw blurRad="38100" dist="38100" dir="2700000" algn="tl">
                    <a:srgbClr val="000000">
                      <a:alpha val="43137"/>
                    </a:srgbClr>
                  </a:outerShdw>
                </a:effectLst>
              </a:rPr>
              <a:t>Revision</a:t>
            </a:r>
          </a:p>
          <a:p>
            <a:pPr marL="685800" indent="-685800">
              <a:buFont typeface="Arial" pitchFamily="34" charset="0"/>
              <a:buChar char="•"/>
            </a:pPr>
            <a:r>
              <a:rPr lang="en-US" sz="4800" i="1" dirty="0">
                <a:solidFill>
                  <a:srgbClr val="002060"/>
                </a:solidFill>
                <a:effectLst>
                  <a:outerShdw blurRad="38100" dist="38100" dir="2700000" algn="tl">
                    <a:srgbClr val="000000">
                      <a:alpha val="43137"/>
                    </a:srgbClr>
                  </a:outerShdw>
                </a:effectLst>
              </a:rPr>
              <a:t>c</a:t>
            </a:r>
            <a:r>
              <a:rPr lang="en-US" sz="4800" i="1" dirty="0" smtClean="0">
                <a:solidFill>
                  <a:srgbClr val="002060"/>
                </a:solidFill>
                <a:effectLst>
                  <a:outerShdw blurRad="38100" dist="38100" dir="2700000" algn="tl">
                    <a:srgbClr val="000000">
                      <a:alpha val="43137"/>
                    </a:srgbClr>
                  </a:outerShdw>
                </a:effectLst>
              </a:rPr>
              <a:t>ontrol structure</a:t>
            </a:r>
          </a:p>
          <a:p>
            <a:pPr marL="685800" indent="-685800">
              <a:buFont typeface="Arial" pitchFamily="34" charset="0"/>
              <a:buChar char="•"/>
            </a:pPr>
            <a:r>
              <a:rPr lang="en-US" sz="4800" i="1" dirty="0" smtClean="0">
                <a:solidFill>
                  <a:srgbClr val="002060"/>
                </a:solidFill>
                <a:effectLst>
                  <a:outerShdw blurRad="38100" dist="38100" dir="2700000" algn="tl">
                    <a:srgbClr val="000000">
                      <a:alpha val="43137"/>
                    </a:srgbClr>
                  </a:outerShdw>
                </a:effectLst>
              </a:rPr>
              <a:t> operators</a:t>
            </a:r>
          </a:p>
          <a:p>
            <a:pPr marL="685800" indent="-685800">
              <a:buFont typeface="Arial" pitchFamily="34" charset="0"/>
              <a:buChar char="•"/>
            </a:pPr>
            <a:r>
              <a:rPr lang="en-US" sz="4800" i="1" dirty="0" smtClean="0">
                <a:solidFill>
                  <a:srgbClr val="002060"/>
                </a:solidFill>
                <a:effectLst>
                  <a:outerShdw blurRad="38100" dist="38100" dir="2700000" algn="tl">
                    <a:srgbClr val="000000">
                      <a:alpha val="43137"/>
                    </a:srgbClr>
                  </a:outerShdw>
                </a:effectLst>
              </a:rPr>
              <a:t>Structure  programming</a:t>
            </a:r>
            <a:endParaRPr lang="en-US" sz="4800"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2492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a:defRPr/>
            </a:pPr>
            <a:fld id="{5A9DA14B-DBD7-4965-9DB9-2AACA37B2619}" type="slidenum">
              <a:rPr lang="en-US"/>
              <a:pPr>
                <a:defRPr/>
              </a:pPr>
              <a:t>28</a:t>
            </a:fld>
            <a:endParaRPr lang="en-US"/>
          </a:p>
        </p:txBody>
      </p:sp>
      <p:sp>
        <p:nvSpPr>
          <p:cNvPr id="65539" name="Rectangle 81"/>
          <p:cNvSpPr>
            <a:spLocks noGrp="1" noChangeArrowheads="1"/>
          </p:cNvSpPr>
          <p:nvPr>
            <p:ph type="title"/>
          </p:nvPr>
        </p:nvSpPr>
        <p:spPr/>
        <p:txBody>
          <a:bodyPr>
            <a:normAutofit/>
          </a:bodyPr>
          <a:lstStyle/>
          <a:p>
            <a:pPr algn="l" eaLnBrk="1" hangingPunct="1"/>
            <a:r>
              <a:rPr lang="en-US" sz="3200" noProof="1" smtClean="0">
                <a:solidFill>
                  <a:srgbClr val="FF0000"/>
                </a:solidFill>
              </a:rPr>
              <a:t>switch Multiple-Selection Structure</a:t>
            </a:r>
            <a:endParaRPr lang="en-US" sz="3200" dirty="0" smtClean="0">
              <a:solidFill>
                <a:srgbClr val="FF0000"/>
              </a:solidFill>
            </a:endParaRPr>
          </a:p>
        </p:txBody>
      </p:sp>
      <p:sp>
        <p:nvSpPr>
          <p:cNvPr id="65540" name="Rectangle 82"/>
          <p:cNvSpPr>
            <a:spLocks noGrp="1" noChangeArrowheads="1"/>
          </p:cNvSpPr>
          <p:nvPr>
            <p:ph type="body" idx="1"/>
          </p:nvPr>
        </p:nvSpPr>
        <p:spPr>
          <a:xfrm>
            <a:off x="228600" y="1066800"/>
            <a:ext cx="8610600" cy="5334000"/>
          </a:xfrm>
        </p:spPr>
        <p:txBody>
          <a:bodyPr/>
          <a:lstStyle/>
          <a:p>
            <a:pPr eaLnBrk="1" hangingPunct="1">
              <a:lnSpc>
                <a:spcPct val="90000"/>
              </a:lnSpc>
            </a:pPr>
            <a:r>
              <a:rPr lang="en-US" b="1" smtClean="0">
                <a:latin typeface="Courier New" pitchFamily="49" charset="0"/>
              </a:rPr>
              <a:t>switch</a:t>
            </a:r>
            <a:endParaRPr lang="en-US" smtClean="0"/>
          </a:p>
          <a:p>
            <a:pPr lvl="1" eaLnBrk="1" hangingPunct="1">
              <a:lnSpc>
                <a:spcPct val="90000"/>
              </a:lnSpc>
            </a:pPr>
            <a:r>
              <a:rPr lang="en-US" smtClean="0"/>
              <a:t>Test variable for multiple values</a:t>
            </a:r>
          </a:p>
          <a:p>
            <a:pPr lvl="1" eaLnBrk="1" hangingPunct="1">
              <a:lnSpc>
                <a:spcPct val="90000"/>
              </a:lnSpc>
            </a:pPr>
            <a:r>
              <a:rPr lang="en-US" smtClean="0"/>
              <a:t>Series of </a:t>
            </a:r>
            <a:r>
              <a:rPr lang="en-US" b="1" smtClean="0">
                <a:latin typeface="Courier New" pitchFamily="49" charset="0"/>
              </a:rPr>
              <a:t>case</a:t>
            </a:r>
            <a:r>
              <a:rPr lang="en-US" smtClean="0"/>
              <a:t> labels and optional </a:t>
            </a:r>
            <a:r>
              <a:rPr lang="en-US" b="1" smtClean="0">
                <a:latin typeface="Courier New" pitchFamily="49" charset="0"/>
              </a:rPr>
              <a:t>default</a:t>
            </a:r>
            <a:r>
              <a:rPr lang="en-US" smtClean="0"/>
              <a:t> case</a:t>
            </a:r>
          </a:p>
          <a:p>
            <a:pPr eaLnBrk="1" hangingPunct="1">
              <a:lnSpc>
                <a:spcPct val="90000"/>
              </a:lnSpc>
              <a:buFontTx/>
              <a:buNone/>
            </a:pPr>
            <a:r>
              <a:rPr lang="en-US" sz="1200" b="1" smtClean="0">
                <a:latin typeface="Courier New" pitchFamily="49" charset="0"/>
                <a:cs typeface="Courier New" pitchFamily="49" charset="0"/>
              </a:rPr>
              <a:t>	</a:t>
            </a:r>
            <a:r>
              <a:rPr lang="en-US" sz="1600" b="1" smtClean="0">
                <a:latin typeface="Courier New" pitchFamily="49" charset="0"/>
                <a:cs typeface="Courier New" pitchFamily="49" charset="0"/>
              </a:rPr>
              <a:t>switch ( variable ) {</a:t>
            </a:r>
            <a:br>
              <a:rPr lang="en-US" sz="1600" b="1" smtClean="0">
                <a:latin typeface="Courier New" pitchFamily="49" charset="0"/>
                <a:cs typeface="Courier New" pitchFamily="49" charset="0"/>
              </a:rPr>
            </a:br>
            <a:r>
              <a:rPr lang="en-US" sz="1600" b="1" smtClean="0">
                <a:latin typeface="Courier New" pitchFamily="49" charset="0"/>
                <a:cs typeface="Courier New" pitchFamily="49" charset="0"/>
              </a:rPr>
              <a:t>	case value1:        // taken if variable == value1</a:t>
            </a:r>
            <a:endParaRPr lang="en-US" sz="1600" b="1" smtClean="0">
              <a:latin typeface="Courier New" pitchFamily="49" charset="0"/>
              <a:cs typeface="Times New Roman" pitchFamily="18" charset="0"/>
            </a:endParaRPr>
          </a:p>
          <a:p>
            <a:pPr eaLnBrk="1" hangingPunct="1">
              <a:lnSpc>
                <a:spcPct val="90000"/>
              </a:lnSpc>
              <a:buFontTx/>
              <a:buNone/>
            </a:pPr>
            <a:r>
              <a:rPr lang="en-US" sz="1600" b="1" smtClean="0">
                <a:latin typeface="Courier New" pitchFamily="49" charset="0"/>
                <a:cs typeface="Times New Roman" pitchFamily="18" charset="0"/>
              </a:rPr>
              <a:t>		statements</a:t>
            </a:r>
          </a:p>
          <a:p>
            <a:pPr eaLnBrk="1" hangingPunct="1">
              <a:lnSpc>
                <a:spcPct val="90000"/>
              </a:lnSpc>
              <a:buFontTx/>
              <a:buNone/>
            </a:pPr>
            <a:r>
              <a:rPr lang="en-US" sz="1600" b="1" smtClean="0">
                <a:latin typeface="Courier New" pitchFamily="49" charset="0"/>
                <a:cs typeface="Courier New" pitchFamily="49" charset="0"/>
              </a:rPr>
              <a:t>		break;        	    // necessary to exit switch</a:t>
            </a:r>
            <a:endParaRPr lang="en-US" sz="1600" b="1" smtClean="0">
              <a:latin typeface="Courier New" pitchFamily="49" charset="0"/>
              <a:cs typeface="Times New Roman" pitchFamily="18" charset="0"/>
            </a:endParaRPr>
          </a:p>
          <a:p>
            <a:pPr eaLnBrk="1" hangingPunct="1">
              <a:lnSpc>
                <a:spcPct val="90000"/>
              </a:lnSpc>
              <a:buFontTx/>
              <a:buNone/>
            </a:pPr>
            <a:r>
              <a:rPr lang="en-US" sz="1600" b="1" smtClean="0">
                <a:latin typeface="Courier New" pitchFamily="49" charset="0"/>
                <a:cs typeface="Times New Roman" pitchFamily="18" charset="0"/>
              </a:rPr>
              <a:t>   </a:t>
            </a:r>
          </a:p>
          <a:p>
            <a:pPr eaLnBrk="1" hangingPunct="1">
              <a:lnSpc>
                <a:spcPct val="90000"/>
              </a:lnSpc>
              <a:buFontTx/>
              <a:buNone/>
            </a:pPr>
            <a:r>
              <a:rPr lang="en-US" sz="1600" b="1" smtClean="0">
                <a:latin typeface="Courier New" pitchFamily="49" charset="0"/>
                <a:cs typeface="Courier New" pitchFamily="49" charset="0"/>
              </a:rPr>
              <a:t>		case value2:</a:t>
            </a:r>
          </a:p>
          <a:p>
            <a:pPr eaLnBrk="1" hangingPunct="1">
              <a:lnSpc>
                <a:spcPct val="90000"/>
              </a:lnSpc>
              <a:buFontTx/>
              <a:buNone/>
            </a:pPr>
            <a:r>
              <a:rPr lang="en-US" sz="1600" b="1" smtClean="0">
                <a:latin typeface="Courier New" pitchFamily="49" charset="0"/>
                <a:cs typeface="Times New Roman" pitchFamily="18" charset="0"/>
              </a:rPr>
              <a:t>		case value3:	   // taken if variable == value2 or == value3</a:t>
            </a:r>
          </a:p>
          <a:p>
            <a:pPr eaLnBrk="1" hangingPunct="1">
              <a:lnSpc>
                <a:spcPct val="90000"/>
              </a:lnSpc>
              <a:buFontTx/>
              <a:buNone/>
            </a:pPr>
            <a:r>
              <a:rPr lang="en-US" sz="1600" b="1" smtClean="0">
                <a:latin typeface="Courier New" pitchFamily="49" charset="0"/>
                <a:cs typeface="Times New Roman" pitchFamily="18" charset="0"/>
              </a:rPr>
              <a:t>		statements</a:t>
            </a:r>
          </a:p>
          <a:p>
            <a:pPr eaLnBrk="1" hangingPunct="1">
              <a:lnSpc>
                <a:spcPct val="90000"/>
              </a:lnSpc>
              <a:buFontTx/>
              <a:buNone/>
            </a:pPr>
            <a:r>
              <a:rPr lang="en-US" sz="1600" b="1" smtClean="0">
                <a:latin typeface="Courier New" pitchFamily="49" charset="0"/>
                <a:cs typeface="Times New Roman" pitchFamily="18" charset="0"/>
              </a:rPr>
              <a:t>		break;</a:t>
            </a:r>
          </a:p>
          <a:p>
            <a:pPr eaLnBrk="1" hangingPunct="1">
              <a:lnSpc>
                <a:spcPct val="90000"/>
              </a:lnSpc>
              <a:buFontTx/>
              <a:buNone/>
            </a:pPr>
            <a:endParaRPr lang="en-US" sz="1600" b="1" smtClean="0">
              <a:latin typeface="Courier New" pitchFamily="49" charset="0"/>
              <a:cs typeface="Times New Roman" pitchFamily="18" charset="0"/>
            </a:endParaRPr>
          </a:p>
          <a:p>
            <a:pPr eaLnBrk="1" hangingPunct="1">
              <a:lnSpc>
                <a:spcPct val="90000"/>
              </a:lnSpc>
              <a:buFontTx/>
              <a:buNone/>
            </a:pPr>
            <a:r>
              <a:rPr lang="en-US" sz="1600" b="1" smtClean="0">
                <a:latin typeface="Courier New" pitchFamily="49" charset="0"/>
                <a:cs typeface="Courier New" pitchFamily="49" charset="0"/>
              </a:rPr>
              <a:t>		default:        // taken if variable matches no other cases</a:t>
            </a:r>
            <a:endParaRPr lang="en-US" sz="1600" b="1" smtClean="0">
              <a:latin typeface="Courier New" pitchFamily="49" charset="0"/>
              <a:cs typeface="Times New Roman" pitchFamily="18" charset="0"/>
            </a:endParaRPr>
          </a:p>
          <a:p>
            <a:pPr eaLnBrk="1" hangingPunct="1">
              <a:lnSpc>
                <a:spcPct val="90000"/>
              </a:lnSpc>
              <a:buFontTx/>
              <a:buNone/>
            </a:pPr>
            <a:r>
              <a:rPr lang="en-US" sz="1600" b="1" smtClean="0">
                <a:latin typeface="Courier New" pitchFamily="49" charset="0"/>
                <a:cs typeface="Times New Roman" pitchFamily="18" charset="0"/>
              </a:rPr>
              <a:t>		statements</a:t>
            </a:r>
            <a:br>
              <a:rPr lang="en-US" sz="1600" b="1" smtClean="0">
                <a:latin typeface="Courier New" pitchFamily="49" charset="0"/>
                <a:cs typeface="Times New Roman" pitchFamily="18" charset="0"/>
              </a:rPr>
            </a:br>
            <a:r>
              <a:rPr lang="en-US" sz="1600" b="1" smtClean="0">
                <a:latin typeface="Courier New" pitchFamily="49" charset="0"/>
                <a:cs typeface="Times New Roman" pitchFamily="18" charset="0"/>
              </a:rPr>
              <a:t>	 break;</a:t>
            </a:r>
          </a:p>
          <a:p>
            <a:pPr eaLnBrk="1" hangingPunct="1">
              <a:lnSpc>
                <a:spcPct val="90000"/>
              </a:lnSpc>
              <a:buFontTx/>
              <a:buNone/>
            </a:pPr>
            <a:r>
              <a:rPr lang="en-US" sz="1600" b="1" smtClean="0">
                <a:latin typeface="Courier New" pitchFamily="49" charset="0"/>
                <a:cs typeface="Times New Roman" pitchFamily="18" charset="0"/>
              </a:rPr>
              <a:t>	}</a:t>
            </a:r>
            <a:endParaRPr lang="en-US" sz="1800" smtClean="0"/>
          </a:p>
        </p:txBody>
      </p:sp>
      <p:sp>
        <p:nvSpPr>
          <p:cNvPr id="65541" name="Rectangle 60"/>
          <p:cNvSpPr>
            <a:spLocks noChangeArrowheads="1"/>
          </p:cNvSpPr>
          <p:nvPr/>
        </p:nvSpPr>
        <p:spPr bwMode="auto">
          <a:xfrm>
            <a:off x="0" y="387350"/>
            <a:ext cx="5486400" cy="3921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US"/>
          </a:p>
        </p:txBody>
      </p:sp>
      <p:sp>
        <p:nvSpPr>
          <p:cNvPr id="65542" name="Rectangle 79"/>
          <p:cNvSpPr>
            <a:spLocks noChangeArrowheads="1"/>
          </p:cNvSpPr>
          <p:nvPr/>
        </p:nvSpPr>
        <p:spPr bwMode="auto">
          <a:xfrm>
            <a:off x="0" y="4308475"/>
            <a:ext cx="9144000" cy="669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0"/>
              </a:spcBef>
            </a:pPr>
            <a:r>
              <a:rPr lang="en-US" sz="1400" b="0">
                <a:latin typeface="Times New Roman" pitchFamily="18" charset="0"/>
              </a:rPr>
              <a:t/>
            </a:r>
            <a:br>
              <a:rPr lang="en-US" sz="1400" b="0">
                <a:latin typeface="Times New Roman" pitchFamily="18" charset="0"/>
              </a:rPr>
            </a:br>
            <a:endParaRPr lang="en-US" sz="2400" b="0">
              <a:latin typeface="Times New Roman" pitchFamily="18" charset="0"/>
            </a:endParaRPr>
          </a:p>
        </p:txBody>
      </p:sp>
    </p:spTree>
    <p:extLst>
      <p:ext uri="{BB962C8B-B14F-4D97-AF65-F5344CB8AC3E}">
        <p14:creationId xmlns:p14="http://schemas.microsoft.com/office/powerpoint/2010/main" xmlns="" val="2945836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pPr>
              <a:defRPr/>
            </a:pPr>
            <a:fld id="{9FC85595-84BC-4310-A238-53560221D886}" type="slidenum">
              <a:rPr lang="en-US"/>
              <a:pPr>
                <a:defRPr/>
              </a:pPr>
              <a:t>29</a:t>
            </a:fld>
            <a:endParaRPr lang="en-US"/>
          </a:p>
        </p:txBody>
      </p:sp>
      <p:sp>
        <p:nvSpPr>
          <p:cNvPr id="66563" name="Rectangle 2"/>
          <p:cNvSpPr>
            <a:spLocks noGrp="1" noChangeArrowheads="1"/>
          </p:cNvSpPr>
          <p:nvPr>
            <p:ph type="title"/>
          </p:nvPr>
        </p:nvSpPr>
        <p:spPr/>
        <p:txBody>
          <a:bodyPr>
            <a:normAutofit/>
          </a:bodyPr>
          <a:lstStyle/>
          <a:p>
            <a:pPr eaLnBrk="1" hangingPunct="1"/>
            <a:r>
              <a:rPr lang="en-US" noProof="1" smtClean="0"/>
              <a:t>switch Multiple-Selection Structure</a:t>
            </a:r>
            <a:endParaRPr lang="en-US" dirty="0" smtClean="0"/>
          </a:p>
        </p:txBody>
      </p:sp>
      <p:pic>
        <p:nvPicPr>
          <p:cNvPr id="66564" name="Picture 60" descr="02_2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14400" y="1219200"/>
            <a:ext cx="5715000" cy="5462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86613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002060"/>
                </a:solidFill>
                <a:latin typeface="Arial" pitchFamily="34" charset="0"/>
                <a:cs typeface="Arial" pitchFamily="34" charset="0"/>
              </a:rPr>
              <a:t>Decisions Using </a:t>
            </a:r>
            <a:r>
              <a:rPr lang="en-US" sz="3200" i="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switch </a:t>
            </a:r>
            <a:endParaRPr lang="en-US" sz="320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The control statement that allows us to make a decision from the number of choices is called a </a:t>
            </a:r>
            <a:r>
              <a:rPr lang="en-US" sz="2400" b="1" dirty="0" smtClean="0">
                <a:latin typeface="Arial" pitchFamily="34" charset="0"/>
                <a:cs typeface="Arial" pitchFamily="34" charset="0"/>
              </a:rPr>
              <a:t>switch, </a:t>
            </a:r>
          </a:p>
          <a:p>
            <a:pPr marL="0" indent="0">
              <a:buNone/>
            </a:pPr>
            <a:r>
              <a:rPr lang="en-US" sz="2400" b="1" dirty="0">
                <a:latin typeface="Arial" pitchFamily="34" charset="0"/>
                <a:cs typeface="Arial" pitchFamily="34" charset="0"/>
              </a:rPr>
              <a:t>	</a:t>
            </a:r>
            <a:r>
              <a:rPr lang="en-US" sz="2400" b="1" dirty="0" smtClean="0">
                <a:latin typeface="Arial" pitchFamily="34" charset="0"/>
                <a:cs typeface="Arial" pitchFamily="34" charset="0"/>
              </a:rPr>
              <a:t>or </a:t>
            </a:r>
          </a:p>
          <a:p>
            <a:r>
              <a:rPr lang="en-US" sz="2400" dirty="0" smtClean="0">
                <a:latin typeface="Arial" pitchFamily="34" charset="0"/>
                <a:cs typeface="Arial" pitchFamily="34" charset="0"/>
              </a:rPr>
              <a:t>Switch is also called  </a:t>
            </a:r>
            <a:r>
              <a:rPr lang="en-US" sz="2400" b="1" dirty="0" smtClean="0">
                <a:latin typeface="Arial" pitchFamily="34" charset="0"/>
                <a:cs typeface="Arial" pitchFamily="34" charset="0"/>
              </a:rPr>
              <a:t>a switch-case-default,</a:t>
            </a:r>
            <a:r>
              <a:rPr lang="en-US" sz="2400" dirty="0" smtClean="0">
                <a:latin typeface="Arial" pitchFamily="34" charset="0"/>
                <a:cs typeface="Arial" pitchFamily="34" charset="0"/>
              </a:rPr>
              <a:t> since these three keywords go together to make up the control statement </a:t>
            </a: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3</a:t>
            </a:fld>
            <a:endParaRPr lang="en-US" dirty="0"/>
          </a:p>
        </p:txBody>
      </p:sp>
    </p:spTree>
    <p:extLst>
      <p:ext uri="{BB962C8B-B14F-4D97-AF65-F5344CB8AC3E}">
        <p14:creationId xmlns:p14="http://schemas.microsoft.com/office/powerpoint/2010/main" xmlns="" val="24580076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54D19E69-3105-49B0-862C-2B1EA810F23E}" type="slidenum">
              <a:rPr lang="en-US"/>
              <a:pPr>
                <a:defRPr/>
              </a:pPr>
              <a:t>30</a:t>
            </a:fld>
            <a:endParaRPr lang="en-US"/>
          </a:p>
        </p:txBody>
      </p:sp>
      <p:sp>
        <p:nvSpPr>
          <p:cNvPr id="73731" name="Rectangle 2"/>
          <p:cNvSpPr>
            <a:spLocks noGrp="1" noChangeArrowheads="1"/>
          </p:cNvSpPr>
          <p:nvPr>
            <p:ph type="title"/>
          </p:nvPr>
        </p:nvSpPr>
        <p:spPr/>
        <p:txBody>
          <a:bodyPr>
            <a:normAutofit/>
          </a:bodyPr>
          <a:lstStyle/>
          <a:p>
            <a:pPr algn="l" eaLnBrk="1" hangingPunct="1"/>
            <a:r>
              <a:rPr lang="en-US" sz="3200" noProof="1" smtClean="0">
                <a:solidFill>
                  <a:srgbClr val="FF0000"/>
                </a:solidFill>
              </a:rPr>
              <a:t>do/while Repetition Structure</a:t>
            </a:r>
            <a:endParaRPr lang="en-US" sz="3200" dirty="0" smtClean="0">
              <a:solidFill>
                <a:srgbClr val="FF0000"/>
              </a:solidFill>
            </a:endParaRPr>
          </a:p>
        </p:txBody>
      </p:sp>
      <p:sp>
        <p:nvSpPr>
          <p:cNvPr id="73732" name="Rectangle 3"/>
          <p:cNvSpPr>
            <a:spLocks noGrp="1" noChangeArrowheads="1"/>
          </p:cNvSpPr>
          <p:nvPr>
            <p:ph type="body" idx="1"/>
          </p:nvPr>
        </p:nvSpPr>
        <p:spPr/>
        <p:txBody>
          <a:bodyPr/>
          <a:lstStyle/>
          <a:p>
            <a:pPr eaLnBrk="1" hangingPunct="1"/>
            <a:r>
              <a:rPr lang="en-US" dirty="0" smtClean="0"/>
              <a:t>Similar to </a:t>
            </a:r>
            <a:r>
              <a:rPr lang="en-US" b="1" dirty="0" smtClean="0">
                <a:latin typeface="Courier New" pitchFamily="49" charset="0"/>
              </a:rPr>
              <a:t>while</a:t>
            </a:r>
            <a:r>
              <a:rPr lang="en-US" dirty="0" smtClean="0"/>
              <a:t> structure</a:t>
            </a:r>
          </a:p>
          <a:p>
            <a:pPr lvl="1" eaLnBrk="1" hangingPunct="1"/>
            <a:r>
              <a:rPr lang="en-US" dirty="0" smtClean="0"/>
              <a:t>Makes loop continuation test at end, not in the beginning</a:t>
            </a:r>
          </a:p>
          <a:p>
            <a:pPr lvl="1" eaLnBrk="1" hangingPunct="1"/>
            <a:r>
              <a:rPr lang="en-US" dirty="0" smtClean="0"/>
              <a:t>Loop body executes at least once</a:t>
            </a:r>
          </a:p>
          <a:p>
            <a:pPr eaLnBrk="1" hangingPunct="1"/>
            <a:r>
              <a:rPr lang="en-US" dirty="0" smtClean="0"/>
              <a:t>Format</a:t>
            </a:r>
          </a:p>
          <a:p>
            <a:pPr lvl="2" eaLnBrk="1" hangingPunct="1">
              <a:buFontTx/>
              <a:buNone/>
            </a:pPr>
            <a:r>
              <a:rPr lang="en-US" b="1" dirty="0" smtClean="0">
                <a:latin typeface="Courier New" pitchFamily="49" charset="0"/>
              </a:rPr>
              <a:t>do {</a:t>
            </a:r>
          </a:p>
          <a:p>
            <a:pPr lvl="2" eaLnBrk="1" hangingPunct="1">
              <a:buFontTx/>
              <a:buNone/>
            </a:pPr>
            <a:r>
              <a:rPr lang="en-US" b="1" dirty="0" smtClean="0">
                <a:latin typeface="Courier New" pitchFamily="49" charset="0"/>
              </a:rPr>
              <a:t>   statement</a:t>
            </a:r>
          </a:p>
          <a:p>
            <a:pPr lvl="2" eaLnBrk="1" hangingPunct="1">
              <a:buFontTx/>
              <a:buNone/>
            </a:pPr>
            <a:r>
              <a:rPr lang="en-US" b="1" dirty="0" smtClean="0">
                <a:latin typeface="Courier New" pitchFamily="49" charset="0"/>
              </a:rPr>
              <a:t>} while ( condition );</a:t>
            </a:r>
          </a:p>
          <a:p>
            <a:pPr eaLnBrk="1" hangingPunct="1"/>
            <a:endParaRPr lang="en-US" b="1" dirty="0" smtClean="0">
              <a:latin typeface="Courier New" pitchFamily="49" charset="0"/>
            </a:endParaRPr>
          </a:p>
        </p:txBody>
      </p:sp>
    </p:spTree>
    <p:extLst>
      <p:ext uri="{BB962C8B-B14F-4D97-AF65-F5344CB8AC3E}">
        <p14:creationId xmlns:p14="http://schemas.microsoft.com/office/powerpoint/2010/main" xmlns="" val="38630423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D965C7B-EEA4-49A6-AA3B-5F3AEA108EB5}" type="slidenum">
              <a:rPr lang="en-US"/>
              <a:pPr>
                <a:defRPr/>
              </a:pPr>
              <a:t>31</a:t>
            </a:fld>
            <a:endParaRPr lang="en-US"/>
          </a:p>
        </p:txBody>
      </p:sp>
      <p:sp>
        <p:nvSpPr>
          <p:cNvPr id="74755" name="Rectangle 2"/>
          <p:cNvSpPr>
            <a:spLocks noGrp="1" noChangeArrowheads="1"/>
          </p:cNvSpPr>
          <p:nvPr>
            <p:ph type="title"/>
          </p:nvPr>
        </p:nvSpPr>
        <p:spPr/>
        <p:txBody>
          <a:bodyPr>
            <a:normAutofit/>
          </a:bodyPr>
          <a:lstStyle/>
          <a:p>
            <a:pPr algn="l" eaLnBrk="1" hangingPunct="1"/>
            <a:r>
              <a:rPr lang="en-US" sz="3200" noProof="1" smtClean="0">
                <a:solidFill>
                  <a:srgbClr val="FF0000"/>
                </a:solidFill>
              </a:rPr>
              <a:t>do/while Repetition Structure</a:t>
            </a:r>
            <a:endParaRPr lang="en-US" sz="3200" dirty="0" smtClean="0">
              <a:solidFill>
                <a:srgbClr val="FF0000"/>
              </a:solidFill>
            </a:endParaRPr>
          </a:p>
        </p:txBody>
      </p:sp>
      <p:pic>
        <p:nvPicPr>
          <p:cNvPr id="74756" name="Picture 22" descr="02_2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600" y="1295400"/>
            <a:ext cx="83820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71555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1D8510C-1C7F-4094-ABD7-175ED7641BF3}" type="slidenum">
              <a:rPr lang="en-US"/>
              <a:pPr>
                <a:defRPr/>
              </a:pPr>
              <a:t>32</a:t>
            </a:fld>
            <a:endParaRPr lang="en-US"/>
          </a:p>
        </p:txBody>
      </p:sp>
      <p:sp>
        <p:nvSpPr>
          <p:cNvPr id="76803" name="Rectangle 2"/>
          <p:cNvSpPr>
            <a:spLocks noGrp="1" noChangeArrowheads="1"/>
          </p:cNvSpPr>
          <p:nvPr>
            <p:ph type="title"/>
          </p:nvPr>
        </p:nvSpPr>
        <p:spPr/>
        <p:txBody>
          <a:bodyPr>
            <a:normAutofit/>
          </a:bodyPr>
          <a:lstStyle/>
          <a:p>
            <a:pPr algn="l" eaLnBrk="1" hangingPunct="1"/>
            <a:r>
              <a:rPr lang="en-US" sz="3200" noProof="1" smtClean="0">
                <a:solidFill>
                  <a:srgbClr val="FF0000"/>
                </a:solidFill>
              </a:rPr>
              <a:t>break and continue Statements</a:t>
            </a:r>
            <a:endParaRPr lang="en-US" sz="3200" dirty="0" smtClean="0">
              <a:solidFill>
                <a:srgbClr val="FF0000"/>
              </a:solidFill>
            </a:endParaRPr>
          </a:p>
        </p:txBody>
      </p:sp>
      <p:sp>
        <p:nvSpPr>
          <p:cNvPr id="76804" name="Rectangle 3"/>
          <p:cNvSpPr>
            <a:spLocks noGrp="1" noChangeArrowheads="1"/>
          </p:cNvSpPr>
          <p:nvPr>
            <p:ph type="body" idx="1"/>
          </p:nvPr>
        </p:nvSpPr>
        <p:spPr/>
        <p:txBody>
          <a:bodyPr/>
          <a:lstStyle/>
          <a:p>
            <a:pPr eaLnBrk="1" hangingPunct="1"/>
            <a:r>
              <a:rPr lang="en-US" b="1" smtClean="0">
                <a:latin typeface="Courier New" pitchFamily="49" charset="0"/>
              </a:rPr>
              <a:t>break</a:t>
            </a:r>
            <a:r>
              <a:rPr lang="en-US" smtClean="0"/>
              <a:t> statement</a:t>
            </a:r>
          </a:p>
          <a:p>
            <a:pPr lvl="1" eaLnBrk="1" hangingPunct="1"/>
            <a:r>
              <a:rPr lang="en-US" smtClean="0"/>
              <a:t>Immediate exit from </a:t>
            </a:r>
            <a:r>
              <a:rPr lang="en-US" b="1" smtClean="0">
                <a:latin typeface="Courier New" pitchFamily="49" charset="0"/>
              </a:rPr>
              <a:t>while</a:t>
            </a:r>
            <a:r>
              <a:rPr lang="en-US" smtClean="0"/>
              <a:t>, </a:t>
            </a:r>
            <a:r>
              <a:rPr lang="en-US" b="1" smtClean="0">
                <a:latin typeface="Courier New" pitchFamily="49" charset="0"/>
              </a:rPr>
              <a:t>for</a:t>
            </a:r>
            <a:r>
              <a:rPr lang="en-US" smtClean="0"/>
              <a:t>, </a:t>
            </a:r>
            <a:r>
              <a:rPr lang="en-US" b="1" smtClean="0">
                <a:latin typeface="Courier New" pitchFamily="49" charset="0"/>
              </a:rPr>
              <a:t>do/while</a:t>
            </a:r>
            <a:r>
              <a:rPr lang="en-US" smtClean="0"/>
              <a:t>, </a:t>
            </a:r>
            <a:r>
              <a:rPr lang="en-US" b="1" smtClean="0">
                <a:latin typeface="Courier New" pitchFamily="49" charset="0"/>
              </a:rPr>
              <a:t>switch</a:t>
            </a:r>
          </a:p>
          <a:p>
            <a:pPr lvl="1" eaLnBrk="1" hangingPunct="1"/>
            <a:r>
              <a:rPr lang="en-US" smtClean="0"/>
              <a:t>Program continues with first statement after structure</a:t>
            </a:r>
            <a:endParaRPr lang="en-US" b="1" smtClean="0">
              <a:latin typeface="Courier New" pitchFamily="49" charset="0"/>
            </a:endParaRPr>
          </a:p>
          <a:p>
            <a:pPr eaLnBrk="1" hangingPunct="1"/>
            <a:r>
              <a:rPr lang="en-US" smtClean="0"/>
              <a:t>Common uses</a:t>
            </a:r>
          </a:p>
          <a:p>
            <a:pPr lvl="1" eaLnBrk="1" hangingPunct="1"/>
            <a:r>
              <a:rPr lang="en-US" smtClean="0"/>
              <a:t>Escape early from a loop</a:t>
            </a:r>
          </a:p>
          <a:p>
            <a:pPr lvl="1" eaLnBrk="1" hangingPunct="1"/>
            <a:r>
              <a:rPr lang="en-US" smtClean="0"/>
              <a:t>Skip the remainder of </a:t>
            </a:r>
            <a:r>
              <a:rPr lang="en-US" b="1" smtClean="0">
                <a:latin typeface="Courier New" pitchFamily="49" charset="0"/>
              </a:rPr>
              <a:t>switch</a:t>
            </a:r>
            <a:endParaRPr lang="en-US" smtClean="0"/>
          </a:p>
          <a:p>
            <a:pPr lvl="1" eaLnBrk="1" hangingPunct="1"/>
            <a:endParaRPr lang="en-US" b="1" smtClean="0">
              <a:latin typeface="Courier New" pitchFamily="49" charset="0"/>
            </a:endParaRPr>
          </a:p>
        </p:txBody>
      </p:sp>
    </p:spTree>
    <p:extLst>
      <p:ext uri="{BB962C8B-B14F-4D97-AF65-F5344CB8AC3E}">
        <p14:creationId xmlns:p14="http://schemas.microsoft.com/office/powerpoint/2010/main" xmlns="" val="15326943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Grp="1" noChangeArrowheads="1"/>
          </p:cNvSpPr>
          <p:nvPr>
            <p:ph type="sldNum" sz="quarter" idx="10"/>
          </p:nvPr>
        </p:nvSpPr>
        <p:spPr/>
        <p:txBody>
          <a:bodyPr/>
          <a:lstStyle/>
          <a:p>
            <a:pPr>
              <a:defRPr/>
            </a:pPr>
            <a:fld id="{DFD99536-90DD-420B-AE97-369F1501AB91}" type="slidenum">
              <a:rPr lang="en-US"/>
              <a:pPr>
                <a:defRPr/>
              </a:pPr>
              <a:t>33</a:t>
            </a:fld>
            <a:endParaRPr lang="en-US"/>
          </a:p>
        </p:txBody>
      </p:sp>
      <p:sp>
        <p:nvSpPr>
          <p:cNvPr id="77827" name="Rectangle 2"/>
          <p:cNvSpPr>
            <a:spLocks noGrp="1" noChangeArrowheads="1"/>
          </p:cNvSpPr>
          <p:nvPr>
            <p:ph type="ctrTitle"/>
          </p:nvPr>
        </p:nvSpPr>
        <p:spPr>
          <a:xfrm>
            <a:off x="533400" y="228601"/>
            <a:ext cx="7772400" cy="685800"/>
          </a:xfrm>
        </p:spPr>
        <p:txBody>
          <a:bodyPr>
            <a:normAutofit/>
          </a:bodyPr>
          <a:lstStyle/>
          <a:p>
            <a:pPr eaLnBrk="1" hangingPunct="1"/>
            <a:r>
              <a:rPr lang="en-US" dirty="0" smtClean="0">
                <a:solidFill>
                  <a:srgbClr val="FF0000"/>
                </a:solidFill>
              </a:rPr>
              <a:t>Example of Break</a:t>
            </a:r>
          </a:p>
        </p:txBody>
      </p:sp>
      <p:sp>
        <p:nvSpPr>
          <p:cNvPr id="77828" name="Rectangle 3"/>
          <p:cNvSpPr>
            <a:spLocks noGrp="1" noChangeArrowheads="1"/>
          </p:cNvSpPr>
          <p:nvPr>
            <p:ph type="subTitle" idx="1"/>
          </p:nvPr>
        </p:nvSpPr>
        <p:spPr>
          <a:xfrm>
            <a:off x="609600" y="914400"/>
            <a:ext cx="6781800" cy="4419600"/>
          </a:xfrm>
        </p:spPr>
        <p:txBody>
          <a:bodyPr>
            <a:normAutofit fontScale="47500" lnSpcReduction="20000"/>
          </a:bodyPr>
          <a:lstStyle/>
          <a:p>
            <a:pPr eaLnBrk="1" hangingPunct="1"/>
            <a:r>
              <a:rPr lang="en-US" dirty="0" smtClean="0">
                <a:solidFill>
                  <a:srgbClr val="5F5F5F"/>
                </a:solidFill>
                <a:latin typeface="AvantGarde" pitchFamily="34" charset="0"/>
                <a:cs typeface="Times New Roman" pitchFamily="18" charset="0"/>
              </a:rPr>
              <a:t>1      </a:t>
            </a:r>
            <a:r>
              <a:rPr lang="en-US" dirty="0" smtClean="0">
                <a:solidFill>
                  <a:srgbClr val="008000"/>
                </a:solidFill>
                <a:cs typeface="Courier New" pitchFamily="49" charset="0"/>
              </a:rPr>
              <a:t>// Fig. 2.26: fig02_26.cpp</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2      </a:t>
            </a:r>
            <a:r>
              <a:rPr lang="en-US" dirty="0" smtClean="0">
                <a:solidFill>
                  <a:srgbClr val="008000"/>
                </a:solidFill>
                <a:cs typeface="Courier New" pitchFamily="49" charset="0"/>
              </a:rPr>
              <a:t>// Using the break statement in a for structure.</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3      </a:t>
            </a:r>
            <a:r>
              <a:rPr lang="en-US" dirty="0" smtClean="0">
                <a:solidFill>
                  <a:srgbClr val="0000FF"/>
                </a:solidFill>
                <a:cs typeface="Courier New" pitchFamily="49" charset="0"/>
              </a:rPr>
              <a:t>#include</a:t>
            </a:r>
            <a:r>
              <a:rPr lang="en-US" dirty="0" smtClean="0">
                <a:solidFill>
                  <a:srgbClr val="000000"/>
                </a:solidFill>
                <a:cs typeface="Courier New" pitchFamily="49" charset="0"/>
              </a:rPr>
              <a:t> &lt;</a:t>
            </a:r>
            <a:r>
              <a:rPr lang="en-US" dirty="0" err="1" smtClean="0">
                <a:solidFill>
                  <a:srgbClr val="000000"/>
                </a:solidFill>
                <a:cs typeface="Courier New" pitchFamily="49" charset="0"/>
              </a:rPr>
              <a:t>iostream</a:t>
            </a:r>
            <a:r>
              <a:rPr lang="en-US" dirty="0" smtClean="0">
                <a:solidFill>
                  <a:srgbClr val="000000"/>
                </a:solidFill>
                <a:cs typeface="Courier New" pitchFamily="49" charset="0"/>
              </a:rPr>
              <a:t>&gt;</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4      </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5      </a:t>
            </a:r>
            <a:r>
              <a:rPr lang="en-US" dirty="0" smtClean="0">
                <a:solidFill>
                  <a:srgbClr val="0000FF"/>
                </a:solidFill>
                <a:cs typeface="Courier New" pitchFamily="49" charset="0"/>
              </a:rPr>
              <a:t>using</a:t>
            </a:r>
            <a:r>
              <a:rPr lang="en-US" dirty="0" smtClean="0">
                <a:solidFill>
                  <a:srgbClr val="000000"/>
                </a:solidFill>
                <a:cs typeface="Courier New" pitchFamily="49" charset="0"/>
              </a:rPr>
              <a:t> </a:t>
            </a:r>
            <a:r>
              <a:rPr lang="en-US" dirty="0" err="1" smtClean="0">
                <a:solidFill>
                  <a:srgbClr val="000000"/>
                </a:solidFill>
                <a:cs typeface="Courier New" pitchFamily="49" charset="0"/>
              </a:rPr>
              <a:t>std</a:t>
            </a:r>
            <a:r>
              <a:rPr lang="en-US" dirty="0" smtClean="0">
                <a:solidFill>
                  <a:srgbClr val="000000"/>
                </a:solidFill>
                <a:cs typeface="Courier New" pitchFamily="49" charset="0"/>
              </a:rPr>
              <a:t>::</a:t>
            </a:r>
            <a:r>
              <a:rPr lang="en-US" dirty="0" err="1" smtClean="0">
                <a:solidFill>
                  <a:srgbClr val="000000"/>
                </a:solidFill>
                <a:cs typeface="Courier New" pitchFamily="49" charset="0"/>
              </a:rPr>
              <a:t>cout</a:t>
            </a:r>
            <a:r>
              <a:rPr lang="en-US" dirty="0" smtClean="0">
                <a:solidFill>
                  <a:srgbClr val="000000"/>
                </a:solidFill>
                <a:cs typeface="Courier New" pitchFamily="49" charset="0"/>
              </a:rPr>
              <a:t>;</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6      </a:t>
            </a:r>
            <a:r>
              <a:rPr lang="en-US" dirty="0" smtClean="0">
                <a:solidFill>
                  <a:srgbClr val="0000FF"/>
                </a:solidFill>
                <a:cs typeface="Courier New" pitchFamily="49" charset="0"/>
              </a:rPr>
              <a:t>using</a:t>
            </a:r>
            <a:r>
              <a:rPr lang="en-US" dirty="0" smtClean="0">
                <a:solidFill>
                  <a:srgbClr val="000000"/>
                </a:solidFill>
                <a:cs typeface="Courier New" pitchFamily="49" charset="0"/>
              </a:rPr>
              <a:t> </a:t>
            </a:r>
            <a:r>
              <a:rPr lang="en-US" dirty="0" err="1" smtClean="0">
                <a:solidFill>
                  <a:srgbClr val="000000"/>
                </a:solidFill>
                <a:cs typeface="Courier New" pitchFamily="49" charset="0"/>
              </a:rPr>
              <a:t>std</a:t>
            </a:r>
            <a:r>
              <a:rPr lang="en-US" dirty="0" smtClean="0">
                <a:solidFill>
                  <a:srgbClr val="000000"/>
                </a:solidFill>
                <a:cs typeface="Courier New" pitchFamily="49" charset="0"/>
              </a:rPr>
              <a:t>::</a:t>
            </a:r>
            <a:r>
              <a:rPr lang="en-US" dirty="0" err="1" smtClean="0">
                <a:solidFill>
                  <a:srgbClr val="000000"/>
                </a:solidFill>
                <a:cs typeface="Courier New" pitchFamily="49" charset="0"/>
              </a:rPr>
              <a:t>endl</a:t>
            </a:r>
            <a:r>
              <a:rPr lang="en-US" dirty="0" smtClean="0">
                <a:solidFill>
                  <a:srgbClr val="000000"/>
                </a:solidFill>
                <a:cs typeface="Courier New" pitchFamily="49" charset="0"/>
              </a:rPr>
              <a:t>;</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7      </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8      </a:t>
            </a:r>
            <a:r>
              <a:rPr lang="en-US" dirty="0" smtClean="0">
                <a:solidFill>
                  <a:srgbClr val="008000"/>
                </a:solidFill>
                <a:cs typeface="Courier New" pitchFamily="49" charset="0"/>
              </a:rPr>
              <a:t>// function main begins program execution</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9      </a:t>
            </a:r>
            <a:r>
              <a:rPr lang="en-US" dirty="0" err="1" smtClean="0">
                <a:solidFill>
                  <a:srgbClr val="0000FF"/>
                </a:solidFill>
                <a:cs typeface="Courier New" pitchFamily="49" charset="0"/>
              </a:rPr>
              <a:t>int</a:t>
            </a:r>
            <a:r>
              <a:rPr lang="en-US" dirty="0" smtClean="0">
                <a:solidFill>
                  <a:srgbClr val="000000"/>
                </a:solidFill>
                <a:cs typeface="Courier New" pitchFamily="49" charset="0"/>
              </a:rPr>
              <a:t> main()</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10    </a:t>
            </a:r>
            <a:r>
              <a:rPr lang="en-US" dirty="0" smtClean="0">
                <a:solidFill>
                  <a:srgbClr val="000000"/>
                </a:solidFill>
                <a:cs typeface="Courier New" pitchFamily="49" charset="0"/>
              </a:rPr>
              <a:t>{</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11    </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12    </a:t>
            </a:r>
            <a:r>
              <a:rPr lang="en-US" dirty="0" smtClean="0">
                <a:solidFill>
                  <a:srgbClr val="000000"/>
                </a:solidFill>
                <a:cs typeface="Courier New" pitchFamily="49" charset="0"/>
              </a:rPr>
              <a:t>   </a:t>
            </a:r>
            <a:r>
              <a:rPr lang="en-US" dirty="0" err="1" smtClean="0">
                <a:solidFill>
                  <a:srgbClr val="0000FF"/>
                </a:solidFill>
                <a:cs typeface="Courier New" pitchFamily="49" charset="0"/>
              </a:rPr>
              <a:t>int</a:t>
            </a:r>
            <a:r>
              <a:rPr lang="en-US" dirty="0" smtClean="0">
                <a:solidFill>
                  <a:srgbClr val="000000"/>
                </a:solidFill>
                <a:cs typeface="Courier New" pitchFamily="49" charset="0"/>
              </a:rPr>
              <a:t> x;  </a:t>
            </a:r>
            <a:r>
              <a:rPr lang="en-US" dirty="0" smtClean="0">
                <a:solidFill>
                  <a:srgbClr val="008000"/>
                </a:solidFill>
                <a:cs typeface="Courier New" pitchFamily="49" charset="0"/>
              </a:rPr>
              <a:t>// x declared here so it can be used after the loop</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13    </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14    </a:t>
            </a:r>
            <a:r>
              <a:rPr lang="en-US" dirty="0" smtClean="0">
                <a:solidFill>
                  <a:srgbClr val="008000"/>
                </a:solidFill>
                <a:cs typeface="Courier New" pitchFamily="49" charset="0"/>
              </a:rPr>
              <a:t>   // loop 10 times</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15    </a:t>
            </a:r>
            <a:r>
              <a:rPr lang="en-US" dirty="0" smtClean="0">
                <a:solidFill>
                  <a:srgbClr val="000000"/>
                </a:solidFill>
                <a:cs typeface="Courier New" pitchFamily="49" charset="0"/>
              </a:rPr>
              <a:t>   </a:t>
            </a:r>
            <a:r>
              <a:rPr lang="en-US" dirty="0" smtClean="0">
                <a:solidFill>
                  <a:srgbClr val="0000FF"/>
                </a:solidFill>
                <a:cs typeface="Courier New" pitchFamily="49" charset="0"/>
              </a:rPr>
              <a:t>for</a:t>
            </a:r>
            <a:r>
              <a:rPr lang="en-US" dirty="0" smtClean="0">
                <a:solidFill>
                  <a:srgbClr val="000000"/>
                </a:solidFill>
                <a:cs typeface="Courier New" pitchFamily="49" charset="0"/>
              </a:rPr>
              <a:t> ( x = </a:t>
            </a:r>
            <a:r>
              <a:rPr lang="en-US" dirty="0" smtClean="0">
                <a:solidFill>
                  <a:srgbClr val="0099FF"/>
                </a:solidFill>
                <a:cs typeface="Courier New" pitchFamily="49" charset="0"/>
              </a:rPr>
              <a:t>1</a:t>
            </a:r>
            <a:r>
              <a:rPr lang="en-US" dirty="0" smtClean="0">
                <a:solidFill>
                  <a:srgbClr val="000000"/>
                </a:solidFill>
                <a:cs typeface="Courier New" pitchFamily="49" charset="0"/>
              </a:rPr>
              <a:t>; x &lt;= </a:t>
            </a:r>
            <a:r>
              <a:rPr lang="en-US" dirty="0" smtClean="0">
                <a:solidFill>
                  <a:srgbClr val="0099FF"/>
                </a:solidFill>
                <a:cs typeface="Courier New" pitchFamily="49" charset="0"/>
              </a:rPr>
              <a:t>10</a:t>
            </a:r>
            <a:r>
              <a:rPr lang="en-US" dirty="0" smtClean="0">
                <a:solidFill>
                  <a:srgbClr val="000000"/>
                </a:solidFill>
                <a:cs typeface="Courier New" pitchFamily="49" charset="0"/>
              </a:rPr>
              <a:t>; x++ ) {</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16    </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17    </a:t>
            </a:r>
            <a:r>
              <a:rPr lang="en-US" dirty="0" smtClean="0">
                <a:solidFill>
                  <a:srgbClr val="008000"/>
                </a:solidFill>
                <a:cs typeface="Courier New" pitchFamily="49" charset="0"/>
              </a:rPr>
              <a:t>      // if x is 5, terminate loop</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18    </a:t>
            </a:r>
            <a:r>
              <a:rPr lang="en-US" dirty="0" smtClean="0">
                <a:solidFill>
                  <a:srgbClr val="000000"/>
                </a:solidFill>
                <a:cs typeface="Courier New" pitchFamily="49" charset="0"/>
              </a:rPr>
              <a:t>      </a:t>
            </a:r>
            <a:r>
              <a:rPr lang="en-US" dirty="0" smtClean="0">
                <a:solidFill>
                  <a:srgbClr val="0000FF"/>
                </a:solidFill>
                <a:cs typeface="Courier New" pitchFamily="49" charset="0"/>
              </a:rPr>
              <a:t>if</a:t>
            </a:r>
            <a:r>
              <a:rPr lang="en-US" dirty="0" smtClean="0">
                <a:solidFill>
                  <a:srgbClr val="000000"/>
                </a:solidFill>
                <a:cs typeface="Courier New" pitchFamily="49" charset="0"/>
              </a:rPr>
              <a:t> ( x == </a:t>
            </a:r>
            <a:r>
              <a:rPr lang="en-US" dirty="0" smtClean="0">
                <a:solidFill>
                  <a:srgbClr val="0099FF"/>
                </a:solidFill>
                <a:cs typeface="Courier New" pitchFamily="49" charset="0"/>
              </a:rPr>
              <a:t>5</a:t>
            </a:r>
            <a:r>
              <a:rPr lang="en-US" dirty="0" smtClean="0">
                <a:solidFill>
                  <a:srgbClr val="000000"/>
                </a:solidFill>
                <a:cs typeface="Courier New" pitchFamily="49" charset="0"/>
              </a:rPr>
              <a:t> )</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19    </a:t>
            </a:r>
            <a:r>
              <a:rPr lang="en-US" dirty="0" smtClean="0">
                <a:solidFill>
                  <a:srgbClr val="000000"/>
                </a:solidFill>
                <a:cs typeface="Courier New" pitchFamily="49" charset="0"/>
              </a:rPr>
              <a:t>         </a:t>
            </a:r>
            <a:r>
              <a:rPr lang="en-US" dirty="0" smtClean="0">
                <a:solidFill>
                  <a:srgbClr val="0000FF"/>
                </a:solidFill>
                <a:cs typeface="Courier New" pitchFamily="49" charset="0"/>
              </a:rPr>
              <a:t>break</a:t>
            </a:r>
            <a:r>
              <a:rPr lang="en-US" dirty="0" smtClean="0">
                <a:solidFill>
                  <a:srgbClr val="000000"/>
                </a:solidFill>
                <a:cs typeface="Courier New" pitchFamily="49" charset="0"/>
              </a:rPr>
              <a:t>;          </a:t>
            </a:r>
            <a:r>
              <a:rPr lang="en-US" dirty="0" smtClean="0">
                <a:solidFill>
                  <a:srgbClr val="008000"/>
                </a:solidFill>
                <a:cs typeface="Courier New" pitchFamily="49" charset="0"/>
              </a:rPr>
              <a:t> // break loop only if x is 5</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20    </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21    </a:t>
            </a:r>
            <a:r>
              <a:rPr lang="en-US" dirty="0" smtClean="0">
                <a:solidFill>
                  <a:srgbClr val="000000"/>
                </a:solidFill>
                <a:cs typeface="Courier New" pitchFamily="49" charset="0"/>
              </a:rPr>
              <a:t>      </a:t>
            </a:r>
            <a:r>
              <a:rPr lang="en-US" dirty="0" err="1" smtClean="0">
                <a:solidFill>
                  <a:srgbClr val="000000"/>
                </a:solidFill>
                <a:cs typeface="Courier New" pitchFamily="49" charset="0"/>
              </a:rPr>
              <a:t>cout</a:t>
            </a:r>
            <a:r>
              <a:rPr lang="en-US" dirty="0" smtClean="0">
                <a:solidFill>
                  <a:srgbClr val="000000"/>
                </a:solidFill>
                <a:cs typeface="Courier New" pitchFamily="49" charset="0"/>
              </a:rPr>
              <a:t> &lt;&lt; x &lt;&lt;</a:t>
            </a:r>
            <a:r>
              <a:rPr lang="en-US" dirty="0" smtClean="0">
                <a:solidFill>
                  <a:srgbClr val="0099FF"/>
                </a:solidFill>
                <a:cs typeface="Courier New" pitchFamily="49" charset="0"/>
              </a:rPr>
              <a:t> " "</a:t>
            </a:r>
            <a:r>
              <a:rPr lang="en-US" dirty="0" smtClean="0">
                <a:solidFill>
                  <a:srgbClr val="000000"/>
                </a:solidFill>
                <a:cs typeface="Courier New" pitchFamily="49" charset="0"/>
              </a:rPr>
              <a:t>;   </a:t>
            </a:r>
            <a:r>
              <a:rPr lang="en-US" dirty="0" smtClean="0">
                <a:solidFill>
                  <a:srgbClr val="008000"/>
                </a:solidFill>
                <a:cs typeface="Courier New" pitchFamily="49" charset="0"/>
              </a:rPr>
              <a:t>// display value of x</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22    </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23    </a:t>
            </a:r>
            <a:r>
              <a:rPr lang="en-US" dirty="0" smtClean="0">
                <a:solidFill>
                  <a:srgbClr val="000000"/>
                </a:solidFill>
                <a:cs typeface="Courier New" pitchFamily="49" charset="0"/>
              </a:rPr>
              <a:t>   } </a:t>
            </a:r>
            <a:r>
              <a:rPr lang="en-US" dirty="0" smtClean="0">
                <a:solidFill>
                  <a:srgbClr val="008000"/>
                </a:solidFill>
                <a:cs typeface="Courier New" pitchFamily="49" charset="0"/>
              </a:rPr>
              <a:t>// end for </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24    </a:t>
            </a:r>
            <a:endParaRPr lang="en-US" dirty="0" smtClean="0">
              <a:solidFill>
                <a:srgbClr val="000000"/>
              </a:solidFill>
              <a:latin typeface="Courier" pitchFamily="49" charset="0"/>
              <a:cs typeface="Times New Roman" pitchFamily="18" charset="0"/>
            </a:endParaRPr>
          </a:p>
          <a:p>
            <a:pPr eaLnBrk="1" hangingPunct="1"/>
            <a:r>
              <a:rPr lang="en-US" dirty="0" smtClean="0">
                <a:solidFill>
                  <a:srgbClr val="5F5F5F"/>
                </a:solidFill>
                <a:latin typeface="AvantGarde" pitchFamily="34" charset="0"/>
                <a:cs typeface="Times New Roman" pitchFamily="18" charset="0"/>
              </a:rPr>
              <a:t>25    </a:t>
            </a:r>
            <a:r>
              <a:rPr lang="en-US" dirty="0" smtClean="0">
                <a:solidFill>
                  <a:srgbClr val="000000"/>
                </a:solidFill>
                <a:cs typeface="Courier New" pitchFamily="49" charset="0"/>
              </a:rPr>
              <a:t>   </a:t>
            </a:r>
            <a:r>
              <a:rPr lang="en-US" dirty="0" err="1" smtClean="0">
                <a:solidFill>
                  <a:srgbClr val="000000"/>
                </a:solidFill>
                <a:cs typeface="Courier New" pitchFamily="49" charset="0"/>
              </a:rPr>
              <a:t>cout</a:t>
            </a:r>
            <a:r>
              <a:rPr lang="en-US" dirty="0" smtClean="0">
                <a:solidFill>
                  <a:srgbClr val="000000"/>
                </a:solidFill>
                <a:cs typeface="Courier New" pitchFamily="49" charset="0"/>
              </a:rPr>
              <a:t> &lt;&lt; </a:t>
            </a:r>
            <a:r>
              <a:rPr lang="en-US" dirty="0" smtClean="0">
                <a:solidFill>
                  <a:srgbClr val="0099FF"/>
                </a:solidFill>
                <a:cs typeface="Courier New" pitchFamily="49" charset="0"/>
              </a:rPr>
              <a:t>"\</a:t>
            </a:r>
            <a:r>
              <a:rPr lang="en-US" dirty="0" err="1" smtClean="0">
                <a:solidFill>
                  <a:srgbClr val="0099FF"/>
                </a:solidFill>
                <a:cs typeface="Courier New" pitchFamily="49" charset="0"/>
              </a:rPr>
              <a:t>nBroke</a:t>
            </a:r>
            <a:r>
              <a:rPr lang="en-US" dirty="0" smtClean="0">
                <a:solidFill>
                  <a:srgbClr val="0099FF"/>
                </a:solidFill>
                <a:cs typeface="Courier New" pitchFamily="49" charset="0"/>
              </a:rPr>
              <a:t> out of loop when x became "</a:t>
            </a:r>
            <a:r>
              <a:rPr lang="en-US" dirty="0" smtClean="0">
                <a:solidFill>
                  <a:srgbClr val="000000"/>
                </a:solidFill>
                <a:cs typeface="Courier New" pitchFamily="49" charset="0"/>
              </a:rPr>
              <a:t> &lt;&lt; x &lt;&lt; </a:t>
            </a:r>
            <a:r>
              <a:rPr lang="en-US" dirty="0" err="1" smtClean="0">
                <a:solidFill>
                  <a:srgbClr val="000000"/>
                </a:solidFill>
                <a:cs typeface="Courier New" pitchFamily="49" charset="0"/>
              </a:rPr>
              <a:t>endl</a:t>
            </a:r>
            <a:r>
              <a:rPr lang="en-US" dirty="0" smtClean="0">
                <a:solidFill>
                  <a:srgbClr val="000000"/>
                </a:solidFill>
                <a:cs typeface="Courier New" pitchFamily="49" charset="0"/>
              </a:rPr>
              <a:t>;</a:t>
            </a:r>
            <a:endParaRPr lang="en-US" dirty="0" smtClean="0">
              <a:solidFill>
                <a:srgbClr val="000000"/>
              </a:solidFill>
              <a:latin typeface="Courier" pitchFamily="49" charset="0"/>
              <a:cs typeface="Times New Roman" pitchFamily="18" charset="0"/>
            </a:endParaRPr>
          </a:p>
          <a:p>
            <a:pPr eaLnBrk="1" hangingPunct="1"/>
            <a:endParaRPr lang="en-US" dirty="0" smtClean="0"/>
          </a:p>
        </p:txBody>
      </p:sp>
      <p:grpSp>
        <p:nvGrpSpPr>
          <p:cNvPr id="133126" name="Group 6"/>
          <p:cNvGrpSpPr>
            <a:grpSpLocks/>
          </p:cNvGrpSpPr>
          <p:nvPr/>
        </p:nvGrpSpPr>
        <p:grpSpPr bwMode="auto">
          <a:xfrm>
            <a:off x="2209800" y="3124200"/>
            <a:ext cx="4114800" cy="838200"/>
            <a:chOff x="1392" y="1968"/>
            <a:chExt cx="2592" cy="528"/>
          </a:xfrm>
        </p:grpSpPr>
        <p:sp>
          <p:nvSpPr>
            <p:cNvPr id="77830" name="Text Box 4"/>
            <p:cNvSpPr txBox="1">
              <a:spLocks noChangeArrowheads="1"/>
            </p:cNvSpPr>
            <p:nvPr/>
          </p:nvSpPr>
          <p:spPr bwMode="auto">
            <a:xfrm>
              <a:off x="2304" y="1968"/>
              <a:ext cx="1680" cy="37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1600" b="1">
                  <a:solidFill>
                    <a:schemeClr val="tx1"/>
                  </a:solidFill>
                  <a:latin typeface="Helvetica" pitchFamily="34" charset="0"/>
                  <a:cs typeface="Times New Roman" pitchFamily="18" charset="0"/>
                </a:defRPr>
              </a:lvl1pPr>
              <a:lvl2pPr marL="742950" indent="-285750" eaLnBrk="0" hangingPunct="0">
                <a:defRPr sz="1600" b="1">
                  <a:solidFill>
                    <a:schemeClr val="tx1"/>
                  </a:solidFill>
                  <a:latin typeface="Helvetica" pitchFamily="34" charset="0"/>
                  <a:cs typeface="Times New Roman" pitchFamily="18" charset="0"/>
                </a:defRPr>
              </a:lvl2pPr>
              <a:lvl3pPr marL="1143000" indent="-228600" eaLnBrk="0" hangingPunct="0">
                <a:defRPr sz="1600" b="1">
                  <a:solidFill>
                    <a:schemeClr val="tx1"/>
                  </a:solidFill>
                  <a:latin typeface="Helvetica" pitchFamily="34" charset="0"/>
                  <a:cs typeface="Times New Roman" pitchFamily="18" charset="0"/>
                </a:defRPr>
              </a:lvl3pPr>
              <a:lvl4pPr marL="1600200" indent="-228600" eaLnBrk="0" hangingPunct="0">
                <a:defRPr sz="1600" b="1">
                  <a:solidFill>
                    <a:schemeClr val="tx1"/>
                  </a:solidFill>
                  <a:latin typeface="Helvetica" pitchFamily="34" charset="0"/>
                  <a:cs typeface="Times New Roman" pitchFamily="18" charset="0"/>
                </a:defRPr>
              </a:lvl4pPr>
              <a:lvl5pPr marL="2057400" indent="-228600" eaLnBrk="0" hangingPunct="0">
                <a:defRPr sz="1600" b="1">
                  <a:solidFill>
                    <a:schemeClr val="tx1"/>
                  </a:solidFill>
                  <a:latin typeface="Helvetica" pitchFamily="34" charset="0"/>
                  <a:cs typeface="Times New Roman" pitchFamily="18" charset="0"/>
                </a:defRPr>
              </a:lvl5pPr>
              <a:lvl6pPr marL="2514600" indent="-228600" algn="ctr" eaLnBrk="0" fontAlgn="base" hangingPunct="0">
                <a:spcBef>
                  <a:spcPct val="50000"/>
                </a:spcBef>
                <a:spcAft>
                  <a:spcPct val="0"/>
                </a:spcAft>
                <a:defRPr sz="1600" b="1">
                  <a:solidFill>
                    <a:schemeClr val="tx1"/>
                  </a:solidFill>
                  <a:latin typeface="Helvetica" pitchFamily="34" charset="0"/>
                  <a:cs typeface="Times New Roman" pitchFamily="18" charset="0"/>
                </a:defRPr>
              </a:lvl6pPr>
              <a:lvl7pPr marL="2971800" indent="-228600" algn="ctr" eaLnBrk="0" fontAlgn="base" hangingPunct="0">
                <a:spcBef>
                  <a:spcPct val="50000"/>
                </a:spcBef>
                <a:spcAft>
                  <a:spcPct val="0"/>
                </a:spcAft>
                <a:defRPr sz="1600" b="1">
                  <a:solidFill>
                    <a:schemeClr val="tx1"/>
                  </a:solidFill>
                  <a:latin typeface="Helvetica" pitchFamily="34" charset="0"/>
                  <a:cs typeface="Times New Roman" pitchFamily="18" charset="0"/>
                </a:defRPr>
              </a:lvl7pPr>
              <a:lvl8pPr marL="3429000" indent="-228600" algn="ctr" eaLnBrk="0" fontAlgn="base" hangingPunct="0">
                <a:spcBef>
                  <a:spcPct val="50000"/>
                </a:spcBef>
                <a:spcAft>
                  <a:spcPct val="0"/>
                </a:spcAft>
                <a:defRPr sz="1600" b="1">
                  <a:solidFill>
                    <a:schemeClr val="tx1"/>
                  </a:solidFill>
                  <a:latin typeface="Helvetica" pitchFamily="34" charset="0"/>
                  <a:cs typeface="Times New Roman" pitchFamily="18" charset="0"/>
                </a:defRPr>
              </a:lvl8pPr>
              <a:lvl9pPr marL="3886200" indent="-228600" algn="ctr" eaLnBrk="0" fontAlgn="base" hangingPunct="0">
                <a:spcBef>
                  <a:spcPct val="50000"/>
                </a:spcBef>
                <a:spcAft>
                  <a:spcPct val="0"/>
                </a:spcAft>
                <a:defRPr sz="1600" b="1">
                  <a:solidFill>
                    <a:schemeClr val="tx1"/>
                  </a:solidFill>
                  <a:latin typeface="Helvetica" pitchFamily="34" charset="0"/>
                  <a:cs typeface="Times New Roman" pitchFamily="18" charset="0"/>
                </a:defRPr>
              </a:lvl9pPr>
            </a:lstStyle>
            <a:p>
              <a:pPr algn="l">
                <a:spcBef>
                  <a:spcPct val="0"/>
                </a:spcBef>
              </a:pPr>
              <a:r>
                <a:rPr lang="en-US" b="0">
                  <a:latin typeface="Times New Roman" pitchFamily="18" charset="0"/>
                </a:rPr>
                <a:t>Exits </a:t>
              </a:r>
              <a:r>
                <a:rPr lang="en-US">
                  <a:latin typeface="Courier New" pitchFamily="49" charset="0"/>
                </a:rPr>
                <a:t>for</a:t>
              </a:r>
              <a:r>
                <a:rPr lang="en-US" b="0">
                  <a:latin typeface="Times New Roman" pitchFamily="18" charset="0"/>
                </a:rPr>
                <a:t> structure when </a:t>
              </a:r>
              <a:r>
                <a:rPr lang="en-US">
                  <a:latin typeface="Courier New" pitchFamily="49" charset="0"/>
                </a:rPr>
                <a:t>break</a:t>
              </a:r>
              <a:r>
                <a:rPr lang="en-US" b="0">
                  <a:latin typeface="Times New Roman" pitchFamily="18" charset="0"/>
                </a:rPr>
                <a:t> executed.</a:t>
              </a:r>
            </a:p>
          </p:txBody>
        </p:sp>
        <p:sp>
          <p:nvSpPr>
            <p:cNvPr id="77831" name="Line 5"/>
            <p:cNvSpPr>
              <a:spLocks noChangeShapeType="1"/>
            </p:cNvSpPr>
            <p:nvPr/>
          </p:nvSpPr>
          <p:spPr bwMode="auto">
            <a:xfrm flipH="1">
              <a:off x="1392" y="2064"/>
              <a:ext cx="912"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en-US"/>
            </a:p>
          </p:txBody>
        </p:sp>
      </p:grpSp>
      <p:sp>
        <p:nvSpPr>
          <p:cNvPr id="8" name="Rectangle 3"/>
          <p:cNvSpPr txBox="1">
            <a:spLocks noChangeArrowheads="1"/>
          </p:cNvSpPr>
          <p:nvPr/>
        </p:nvSpPr>
        <p:spPr>
          <a:xfrm>
            <a:off x="609600" y="5126182"/>
            <a:ext cx="7010400" cy="12954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2400" kern="1200">
                <a:solidFill>
                  <a:schemeClr val="tx1"/>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200" dirty="0" smtClean="0">
                <a:solidFill>
                  <a:srgbClr val="5F5F5F"/>
                </a:solidFill>
                <a:latin typeface="AvantGarde" pitchFamily="34" charset="0"/>
                <a:cs typeface="Times New Roman" pitchFamily="18" charset="0"/>
              </a:rPr>
              <a:t>26    </a:t>
            </a:r>
            <a:endParaRPr lang="en-US" sz="1200" dirty="0" smtClean="0">
              <a:solidFill>
                <a:srgbClr val="000000"/>
              </a:solidFill>
              <a:latin typeface="Courier" pitchFamily="49" charset="0"/>
              <a:cs typeface="Times New Roman" pitchFamily="18" charset="0"/>
            </a:endParaRPr>
          </a:p>
          <a:p>
            <a:r>
              <a:rPr lang="en-US" sz="1200" dirty="0" smtClean="0">
                <a:solidFill>
                  <a:srgbClr val="5F5F5F"/>
                </a:solidFill>
                <a:latin typeface="AvantGarde" pitchFamily="34" charset="0"/>
                <a:cs typeface="Times New Roman" pitchFamily="18" charset="0"/>
              </a:rPr>
              <a:t>27    </a:t>
            </a:r>
            <a:r>
              <a:rPr lang="en-US" sz="1200" dirty="0" smtClean="0">
                <a:solidFill>
                  <a:srgbClr val="000000"/>
                </a:solidFill>
                <a:cs typeface="Courier New" pitchFamily="49" charset="0"/>
              </a:rPr>
              <a:t>   </a:t>
            </a:r>
            <a:r>
              <a:rPr lang="en-US" sz="1200" dirty="0" smtClean="0">
                <a:solidFill>
                  <a:srgbClr val="0000FF"/>
                </a:solidFill>
                <a:cs typeface="Courier New" pitchFamily="49" charset="0"/>
              </a:rPr>
              <a:t>return</a:t>
            </a:r>
            <a:r>
              <a:rPr lang="en-US" sz="1200" dirty="0" smtClean="0">
                <a:solidFill>
                  <a:srgbClr val="000000"/>
                </a:solidFill>
                <a:cs typeface="Courier New" pitchFamily="49" charset="0"/>
              </a:rPr>
              <a:t> </a:t>
            </a:r>
            <a:r>
              <a:rPr lang="en-US" sz="1200" dirty="0" smtClean="0">
                <a:solidFill>
                  <a:srgbClr val="0099FF"/>
                </a:solidFill>
                <a:cs typeface="Courier New" pitchFamily="49" charset="0"/>
              </a:rPr>
              <a:t>0</a:t>
            </a:r>
            <a:r>
              <a:rPr lang="en-US" sz="1200" dirty="0" smtClean="0">
                <a:solidFill>
                  <a:srgbClr val="000000"/>
                </a:solidFill>
                <a:cs typeface="Courier New" pitchFamily="49" charset="0"/>
              </a:rPr>
              <a:t>;   </a:t>
            </a:r>
            <a:r>
              <a:rPr lang="en-US" sz="1200" dirty="0" smtClean="0">
                <a:solidFill>
                  <a:srgbClr val="008000"/>
                </a:solidFill>
                <a:cs typeface="Courier New" pitchFamily="49" charset="0"/>
              </a:rPr>
              <a:t>// indicate successful termination</a:t>
            </a:r>
            <a:endParaRPr lang="en-US" sz="1200" dirty="0" smtClean="0">
              <a:solidFill>
                <a:srgbClr val="000000"/>
              </a:solidFill>
              <a:latin typeface="Courier" pitchFamily="49" charset="0"/>
              <a:cs typeface="Times New Roman" pitchFamily="18" charset="0"/>
            </a:endParaRPr>
          </a:p>
          <a:p>
            <a:r>
              <a:rPr lang="en-US" sz="1200" dirty="0" smtClean="0">
                <a:solidFill>
                  <a:srgbClr val="5F5F5F"/>
                </a:solidFill>
                <a:latin typeface="AvantGarde" pitchFamily="34" charset="0"/>
                <a:cs typeface="Times New Roman" pitchFamily="18" charset="0"/>
              </a:rPr>
              <a:t>28    </a:t>
            </a:r>
            <a:endParaRPr lang="en-US" sz="1200" dirty="0" smtClean="0">
              <a:solidFill>
                <a:srgbClr val="000000"/>
              </a:solidFill>
              <a:latin typeface="Courier" pitchFamily="49" charset="0"/>
              <a:cs typeface="Times New Roman" pitchFamily="18" charset="0"/>
            </a:endParaRPr>
          </a:p>
          <a:p>
            <a:r>
              <a:rPr lang="en-US" sz="1200" dirty="0" smtClean="0">
                <a:solidFill>
                  <a:srgbClr val="5F5F5F"/>
                </a:solidFill>
                <a:latin typeface="AvantGarde" pitchFamily="34" charset="0"/>
                <a:cs typeface="Times New Roman" pitchFamily="18" charset="0"/>
              </a:rPr>
              <a:t>29    </a:t>
            </a:r>
            <a:r>
              <a:rPr lang="en-US" sz="1200" dirty="0" smtClean="0">
                <a:solidFill>
                  <a:srgbClr val="000000"/>
                </a:solidFill>
                <a:cs typeface="Courier New" pitchFamily="49" charset="0"/>
              </a:rPr>
              <a:t>} </a:t>
            </a:r>
            <a:r>
              <a:rPr lang="en-US" sz="1200" dirty="0" smtClean="0">
                <a:solidFill>
                  <a:srgbClr val="008000"/>
                </a:solidFill>
                <a:cs typeface="Courier New" pitchFamily="49" charset="0"/>
              </a:rPr>
              <a:t>// end function main</a:t>
            </a:r>
            <a:endParaRPr lang="en-US" sz="1200" dirty="0" smtClean="0">
              <a:solidFill>
                <a:srgbClr val="000000"/>
              </a:solidFill>
              <a:latin typeface="Courier" pitchFamily="49" charset="0"/>
              <a:cs typeface="Times New Roman" pitchFamily="18" charset="0"/>
            </a:endParaRPr>
          </a:p>
          <a:p>
            <a:endParaRPr lang="en-US" sz="1200" dirty="0" smtClean="0"/>
          </a:p>
        </p:txBody>
      </p:sp>
      <p:sp>
        <p:nvSpPr>
          <p:cNvPr id="10" name="Rectangle 4"/>
          <p:cNvSpPr>
            <a:spLocks noChangeArrowheads="1"/>
          </p:cNvSpPr>
          <p:nvPr/>
        </p:nvSpPr>
        <p:spPr bwMode="auto">
          <a:xfrm>
            <a:off x="3886200" y="3810000"/>
            <a:ext cx="4953000" cy="990600"/>
          </a:xfrm>
          <a:prstGeom prst="rect">
            <a:avLst/>
          </a:prstGeom>
          <a:noFill/>
          <a:ln>
            <a:noFill/>
          </a:ln>
          <a:effectLst/>
        </p:spPr>
        <p:txBody>
          <a:bodyPr tIns="182880" bIns="182880"/>
          <a:lstStyle/>
          <a:p>
            <a:pPr algn="l">
              <a:spcBef>
                <a:spcPct val="20000"/>
              </a:spcBef>
            </a:pPr>
            <a:r>
              <a:rPr lang="en-US" sz="1600" b="1" dirty="0" smtClean="0">
                <a:solidFill>
                  <a:srgbClr val="000000"/>
                </a:solidFill>
                <a:effectLst>
                  <a:outerShdw blurRad="38100" dist="38100" dir="2700000" algn="tl">
                    <a:srgbClr val="000000">
                      <a:alpha val="43137"/>
                    </a:srgbClr>
                  </a:outerShdw>
                </a:effectLst>
                <a:latin typeface="Courier New" pitchFamily="49" charset="0"/>
                <a:cs typeface="Courier New" pitchFamily="49" charset="0"/>
              </a:rPr>
              <a:t>Output</a:t>
            </a:r>
          </a:p>
          <a:p>
            <a:pPr algn="l">
              <a:spcBef>
                <a:spcPct val="20000"/>
              </a:spcBef>
            </a:pPr>
            <a:r>
              <a:rPr lang="en-US" sz="1600" b="1" dirty="0" smtClean="0">
                <a:solidFill>
                  <a:srgbClr val="000000"/>
                </a:solidFill>
                <a:effectLst>
                  <a:outerShdw blurRad="38100" dist="38100" dir="2700000" algn="tl">
                    <a:srgbClr val="000000">
                      <a:alpha val="43137"/>
                    </a:srgbClr>
                  </a:outerShdw>
                </a:effectLst>
                <a:latin typeface="Courier New" pitchFamily="49" charset="0"/>
                <a:cs typeface="Courier New" pitchFamily="49" charset="0"/>
              </a:rPr>
              <a:t>1 </a:t>
            </a:r>
            <a:r>
              <a:rPr lang="en-US" sz="1600" b="1" dirty="0">
                <a:solidFill>
                  <a:srgbClr val="000000"/>
                </a:solidFill>
                <a:effectLst>
                  <a:outerShdw blurRad="38100" dist="38100" dir="2700000" algn="tl">
                    <a:srgbClr val="000000">
                      <a:alpha val="43137"/>
                    </a:srgbClr>
                  </a:outerShdw>
                </a:effectLst>
                <a:latin typeface="Courier New" pitchFamily="49" charset="0"/>
                <a:cs typeface="Courier New" pitchFamily="49" charset="0"/>
              </a:rPr>
              <a:t>2 3 4</a:t>
            </a:r>
            <a:endParaRPr lang="en-US" sz="1600" b="1" dirty="0">
              <a:solidFill>
                <a:srgbClr val="000000"/>
              </a:solidFill>
              <a:effectLst>
                <a:outerShdw blurRad="38100" dist="38100" dir="2700000" algn="tl">
                  <a:srgbClr val="000000">
                    <a:alpha val="43137"/>
                  </a:srgbClr>
                </a:outerShdw>
              </a:effectLst>
              <a:latin typeface="Courier" pitchFamily="49" charset="0"/>
            </a:endParaRPr>
          </a:p>
          <a:p>
            <a:pPr algn="l">
              <a:spcBef>
                <a:spcPct val="20000"/>
              </a:spcBef>
            </a:pPr>
            <a:r>
              <a:rPr lang="en-US" sz="1600" b="1" dirty="0">
                <a:solidFill>
                  <a:srgbClr val="000000"/>
                </a:solidFill>
                <a:effectLst>
                  <a:outerShdw blurRad="38100" dist="38100" dir="2700000" algn="tl">
                    <a:srgbClr val="000000">
                      <a:alpha val="43137"/>
                    </a:srgbClr>
                  </a:outerShdw>
                </a:effectLst>
                <a:latin typeface="Courier New" pitchFamily="49" charset="0"/>
                <a:cs typeface="Courier New" pitchFamily="49" charset="0"/>
              </a:rPr>
              <a:t>Broke out of loop when x became 5</a:t>
            </a:r>
            <a:endParaRPr lang="en-US" sz="1600" b="1" dirty="0">
              <a:solidFill>
                <a:srgbClr val="000000"/>
              </a:solidFill>
              <a:effectLst>
                <a:outerShdw blurRad="38100" dist="38100" dir="2700000" algn="tl">
                  <a:srgbClr val="000000">
                    <a:alpha val="43137"/>
                  </a:srgbClr>
                </a:outerShdw>
              </a:effectLst>
              <a:latin typeface="Courier" pitchFamily="49" charset="0"/>
            </a:endParaRPr>
          </a:p>
          <a:p>
            <a:pPr algn="l">
              <a:spcBef>
                <a:spcPct val="20000"/>
              </a:spcBef>
            </a:pPr>
            <a:endParaRPr lang="en-US" sz="1600" dirty="0">
              <a:latin typeface="Courier New" pitchFamily="49" charset="0"/>
            </a:endParaRPr>
          </a:p>
        </p:txBody>
      </p:sp>
    </p:spTree>
    <p:extLst>
      <p:ext uri="{BB962C8B-B14F-4D97-AF65-F5344CB8AC3E}">
        <p14:creationId xmlns:p14="http://schemas.microsoft.com/office/powerpoint/2010/main" xmlns="" val="22299047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33126"/>
                                        </p:tgtEl>
                                        <p:attrNameLst>
                                          <p:attrName>style.visibility</p:attrName>
                                        </p:attrNameLst>
                                      </p:cBhvr>
                                      <p:to>
                                        <p:strVal val="visible"/>
                                      </p:to>
                                    </p:set>
                                  </p:childTnLst>
                                  <p:subTnLst>
                                    <p:set>
                                      <p:cBhvr override="childStyle">
                                        <p:cTn dur="1" fill="hold" display="0" masterRel="nextClick" afterEffect="1"/>
                                        <p:tgtEl>
                                          <p:spTgt spid="13312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23461D5-DCE1-4850-85DD-9C4BD55D0A64}" type="slidenum">
              <a:rPr lang="en-US"/>
              <a:pPr>
                <a:defRPr/>
              </a:pPr>
              <a:t>34</a:t>
            </a:fld>
            <a:endParaRPr lang="en-US"/>
          </a:p>
        </p:txBody>
      </p:sp>
      <p:sp>
        <p:nvSpPr>
          <p:cNvPr id="79875" name="Rectangle 2"/>
          <p:cNvSpPr>
            <a:spLocks noGrp="1" noChangeArrowheads="1"/>
          </p:cNvSpPr>
          <p:nvPr>
            <p:ph type="title"/>
          </p:nvPr>
        </p:nvSpPr>
        <p:spPr/>
        <p:txBody>
          <a:bodyPr>
            <a:normAutofit/>
          </a:bodyPr>
          <a:lstStyle/>
          <a:p>
            <a:pPr algn="l" eaLnBrk="1" hangingPunct="1"/>
            <a:r>
              <a:rPr lang="en-US" sz="3200" noProof="1" smtClean="0">
                <a:solidFill>
                  <a:srgbClr val="FF0000"/>
                </a:solidFill>
              </a:rPr>
              <a:t>break and continue Statements</a:t>
            </a:r>
            <a:endParaRPr lang="en-US" sz="3200" dirty="0" smtClean="0">
              <a:solidFill>
                <a:srgbClr val="FF0000"/>
              </a:solidFill>
            </a:endParaRPr>
          </a:p>
        </p:txBody>
      </p:sp>
      <p:sp>
        <p:nvSpPr>
          <p:cNvPr id="79876" name="Rectangle 3"/>
          <p:cNvSpPr>
            <a:spLocks noGrp="1" noChangeArrowheads="1"/>
          </p:cNvSpPr>
          <p:nvPr>
            <p:ph type="body" idx="1"/>
          </p:nvPr>
        </p:nvSpPr>
        <p:spPr/>
        <p:txBody>
          <a:bodyPr>
            <a:normAutofit fontScale="92500" lnSpcReduction="10000"/>
          </a:bodyPr>
          <a:lstStyle/>
          <a:p>
            <a:pPr eaLnBrk="1" hangingPunct="1"/>
            <a:r>
              <a:rPr lang="en-US" b="1" smtClean="0">
                <a:latin typeface="Courier New" pitchFamily="49" charset="0"/>
              </a:rPr>
              <a:t>continue</a:t>
            </a:r>
            <a:r>
              <a:rPr lang="en-US" smtClean="0"/>
              <a:t> statement</a:t>
            </a:r>
          </a:p>
          <a:p>
            <a:pPr lvl="1" eaLnBrk="1" hangingPunct="1"/>
            <a:r>
              <a:rPr lang="en-US" smtClean="0"/>
              <a:t>Used in </a:t>
            </a:r>
            <a:r>
              <a:rPr lang="en-US" b="1" smtClean="0">
                <a:latin typeface="Courier New" pitchFamily="49" charset="0"/>
              </a:rPr>
              <a:t>while</a:t>
            </a:r>
            <a:r>
              <a:rPr lang="en-US" smtClean="0"/>
              <a:t>, </a:t>
            </a:r>
            <a:r>
              <a:rPr lang="en-US" b="1" smtClean="0">
                <a:latin typeface="Courier New" pitchFamily="49" charset="0"/>
              </a:rPr>
              <a:t>for</a:t>
            </a:r>
            <a:r>
              <a:rPr lang="en-US" smtClean="0"/>
              <a:t>, </a:t>
            </a:r>
            <a:r>
              <a:rPr lang="en-US" b="1" smtClean="0">
                <a:latin typeface="Courier New" pitchFamily="49" charset="0"/>
              </a:rPr>
              <a:t>do/while</a:t>
            </a:r>
          </a:p>
          <a:p>
            <a:pPr lvl="1" eaLnBrk="1" hangingPunct="1"/>
            <a:r>
              <a:rPr lang="en-US" smtClean="0"/>
              <a:t>Skips remainder of loop body</a:t>
            </a:r>
          </a:p>
          <a:p>
            <a:pPr lvl="1" eaLnBrk="1" hangingPunct="1"/>
            <a:r>
              <a:rPr lang="en-US" smtClean="0"/>
              <a:t>Proceeds with next iteration of loop</a:t>
            </a:r>
          </a:p>
          <a:p>
            <a:pPr eaLnBrk="1" hangingPunct="1"/>
            <a:r>
              <a:rPr lang="en-US" b="1" smtClean="0">
                <a:latin typeface="Courier New" pitchFamily="49" charset="0"/>
              </a:rPr>
              <a:t>while</a:t>
            </a:r>
            <a:r>
              <a:rPr lang="en-US" smtClean="0"/>
              <a:t> and </a:t>
            </a:r>
            <a:r>
              <a:rPr lang="en-US" b="1" smtClean="0">
                <a:latin typeface="Courier New" pitchFamily="49" charset="0"/>
              </a:rPr>
              <a:t>do/while</a:t>
            </a:r>
            <a:r>
              <a:rPr lang="en-US" b="1" smtClean="0"/>
              <a:t> </a:t>
            </a:r>
            <a:r>
              <a:rPr lang="en-US" smtClean="0"/>
              <a:t>structure</a:t>
            </a:r>
            <a:endParaRPr lang="en-US" b="1" smtClean="0">
              <a:latin typeface="Courier New" pitchFamily="49" charset="0"/>
            </a:endParaRPr>
          </a:p>
          <a:p>
            <a:pPr lvl="1" eaLnBrk="1" hangingPunct="1"/>
            <a:r>
              <a:rPr lang="en-US" smtClean="0"/>
              <a:t>Loop-continuation test evaluated immediately after the </a:t>
            </a:r>
            <a:r>
              <a:rPr lang="en-US" b="1" smtClean="0">
                <a:latin typeface="Courier New" pitchFamily="49" charset="0"/>
              </a:rPr>
              <a:t>continue</a:t>
            </a:r>
            <a:r>
              <a:rPr lang="en-US" smtClean="0"/>
              <a:t> statement</a:t>
            </a:r>
          </a:p>
          <a:p>
            <a:pPr eaLnBrk="1" hangingPunct="1"/>
            <a:r>
              <a:rPr lang="en-US" b="1" smtClean="0">
                <a:latin typeface="Courier New" pitchFamily="49" charset="0"/>
              </a:rPr>
              <a:t>for</a:t>
            </a:r>
            <a:r>
              <a:rPr lang="en-US" smtClean="0"/>
              <a:t> structure</a:t>
            </a:r>
          </a:p>
          <a:p>
            <a:pPr lvl="1" eaLnBrk="1" hangingPunct="1"/>
            <a:r>
              <a:rPr lang="en-US" smtClean="0"/>
              <a:t>Increment expression executed</a:t>
            </a:r>
          </a:p>
          <a:p>
            <a:pPr lvl="1" eaLnBrk="1" hangingPunct="1"/>
            <a:r>
              <a:rPr lang="en-US" smtClean="0"/>
              <a:t>Next, loop-continuation test evaluated</a:t>
            </a:r>
          </a:p>
        </p:txBody>
      </p:sp>
    </p:spTree>
    <p:extLst>
      <p:ext uri="{BB962C8B-B14F-4D97-AF65-F5344CB8AC3E}">
        <p14:creationId xmlns:p14="http://schemas.microsoft.com/office/powerpoint/2010/main" xmlns="" val="37472139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Grp="1" noChangeArrowheads="1"/>
          </p:cNvSpPr>
          <p:nvPr>
            <p:ph type="sldNum" sz="quarter" idx="10"/>
          </p:nvPr>
        </p:nvSpPr>
        <p:spPr/>
        <p:txBody>
          <a:bodyPr/>
          <a:lstStyle/>
          <a:p>
            <a:pPr>
              <a:defRPr/>
            </a:pPr>
            <a:fld id="{2FCAB65D-4ABE-49BF-A8DA-7B67BCA2B3F6}" type="slidenum">
              <a:rPr lang="en-US"/>
              <a:pPr>
                <a:defRPr/>
              </a:pPr>
              <a:t>35</a:t>
            </a:fld>
            <a:endParaRPr lang="en-US"/>
          </a:p>
        </p:txBody>
      </p:sp>
      <p:sp>
        <p:nvSpPr>
          <p:cNvPr id="80899" name="Rectangle 2"/>
          <p:cNvSpPr>
            <a:spLocks noGrp="1" noChangeArrowheads="1"/>
          </p:cNvSpPr>
          <p:nvPr>
            <p:ph type="ctrTitle"/>
          </p:nvPr>
        </p:nvSpPr>
        <p:spPr>
          <a:xfrm>
            <a:off x="533400" y="228601"/>
            <a:ext cx="7772400" cy="609600"/>
          </a:xfrm>
        </p:spPr>
        <p:txBody>
          <a:bodyPr>
            <a:normAutofit fontScale="90000"/>
          </a:bodyPr>
          <a:lstStyle/>
          <a:p>
            <a:pPr eaLnBrk="1" hangingPunct="1"/>
            <a:r>
              <a:rPr lang="en-US" dirty="0" smtClean="0"/>
              <a:t/>
            </a:r>
            <a:br>
              <a:rPr lang="en-US" dirty="0" smtClean="0"/>
            </a:br>
            <a:r>
              <a:rPr lang="en-US" dirty="0" smtClean="0"/>
              <a:t/>
            </a:r>
            <a:br>
              <a:rPr lang="en-US" dirty="0" smtClean="0"/>
            </a:br>
            <a:endParaRPr lang="en-US" dirty="0" smtClean="0"/>
          </a:p>
        </p:txBody>
      </p:sp>
      <p:sp>
        <p:nvSpPr>
          <p:cNvPr id="80900" name="Rectangle 3"/>
          <p:cNvSpPr>
            <a:spLocks noGrp="1" noChangeArrowheads="1"/>
          </p:cNvSpPr>
          <p:nvPr>
            <p:ph type="subTitle" idx="1"/>
          </p:nvPr>
        </p:nvSpPr>
        <p:spPr>
          <a:xfrm>
            <a:off x="685800" y="914400"/>
            <a:ext cx="6400800" cy="5638799"/>
          </a:xfrm>
        </p:spPr>
        <p:txBody>
          <a:bodyPr>
            <a:noAutofit/>
          </a:bodyPr>
          <a:lstStyle/>
          <a:p>
            <a:pPr eaLnBrk="1" hangingPunct="1"/>
            <a:r>
              <a:rPr lang="en-US" sz="1200" dirty="0" smtClean="0">
                <a:solidFill>
                  <a:srgbClr val="5F5F5F"/>
                </a:solidFill>
                <a:latin typeface="AvantGarde" pitchFamily="34" charset="0"/>
                <a:cs typeface="Times New Roman" pitchFamily="18" charset="0"/>
              </a:rPr>
              <a:t>1      </a:t>
            </a:r>
            <a:r>
              <a:rPr lang="en-US" sz="1200" dirty="0" smtClean="0">
                <a:solidFill>
                  <a:srgbClr val="008000"/>
                </a:solidFill>
                <a:cs typeface="Courier New" pitchFamily="49" charset="0"/>
              </a:rPr>
              <a:t>// Fig. 2.27: fig02_27.cpp</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2      </a:t>
            </a:r>
            <a:r>
              <a:rPr lang="en-US" sz="1200" dirty="0" smtClean="0">
                <a:solidFill>
                  <a:srgbClr val="008000"/>
                </a:solidFill>
                <a:cs typeface="Courier New" pitchFamily="49" charset="0"/>
              </a:rPr>
              <a:t>// Using the continue statement in a for structure.</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3      </a:t>
            </a:r>
            <a:r>
              <a:rPr lang="en-US" sz="1200" dirty="0" smtClean="0">
                <a:solidFill>
                  <a:srgbClr val="0000FF"/>
                </a:solidFill>
                <a:cs typeface="Courier New" pitchFamily="49" charset="0"/>
              </a:rPr>
              <a:t>#include</a:t>
            </a:r>
            <a:r>
              <a:rPr lang="en-US" sz="1200" dirty="0" smtClean="0">
                <a:solidFill>
                  <a:srgbClr val="000000"/>
                </a:solidFill>
                <a:cs typeface="Courier New" pitchFamily="49" charset="0"/>
              </a:rPr>
              <a:t> &lt;</a:t>
            </a:r>
            <a:r>
              <a:rPr lang="en-US" sz="1200" dirty="0" err="1" smtClean="0">
                <a:solidFill>
                  <a:srgbClr val="000000"/>
                </a:solidFill>
                <a:cs typeface="Courier New" pitchFamily="49" charset="0"/>
              </a:rPr>
              <a:t>iostream</a:t>
            </a:r>
            <a:r>
              <a:rPr lang="en-US" sz="1200" dirty="0" smtClean="0">
                <a:solidFill>
                  <a:srgbClr val="000000"/>
                </a:solidFill>
                <a:cs typeface="Courier New" pitchFamily="49" charset="0"/>
              </a:rPr>
              <a:t>&gt;</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4      </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5      </a:t>
            </a:r>
            <a:r>
              <a:rPr lang="en-US" sz="1200" dirty="0" smtClean="0">
                <a:solidFill>
                  <a:srgbClr val="0000FF"/>
                </a:solidFill>
                <a:cs typeface="Courier New" pitchFamily="49" charset="0"/>
              </a:rPr>
              <a:t>using</a:t>
            </a:r>
            <a:r>
              <a:rPr lang="en-US" sz="1200" dirty="0" smtClean="0">
                <a:solidFill>
                  <a:srgbClr val="000000"/>
                </a:solidFill>
                <a:cs typeface="Courier New" pitchFamily="49" charset="0"/>
              </a:rPr>
              <a:t> </a:t>
            </a:r>
            <a:r>
              <a:rPr lang="en-US" sz="1200" dirty="0" err="1" smtClean="0">
                <a:solidFill>
                  <a:srgbClr val="000000"/>
                </a:solidFill>
                <a:cs typeface="Courier New" pitchFamily="49" charset="0"/>
              </a:rPr>
              <a:t>std</a:t>
            </a:r>
            <a:r>
              <a:rPr lang="en-US" sz="1200" dirty="0" smtClean="0">
                <a:solidFill>
                  <a:srgbClr val="000000"/>
                </a:solidFill>
                <a:cs typeface="Courier New" pitchFamily="49" charset="0"/>
              </a:rPr>
              <a:t>::</a:t>
            </a:r>
            <a:r>
              <a:rPr lang="en-US" sz="1200" dirty="0" err="1" smtClean="0">
                <a:solidFill>
                  <a:srgbClr val="000000"/>
                </a:solidFill>
                <a:cs typeface="Courier New" pitchFamily="49" charset="0"/>
              </a:rPr>
              <a:t>cout</a:t>
            </a:r>
            <a:r>
              <a:rPr lang="en-US" sz="1200" dirty="0" smtClean="0">
                <a:solidFill>
                  <a:srgbClr val="000000"/>
                </a:solidFill>
                <a:cs typeface="Courier New" pitchFamily="49" charset="0"/>
              </a:rPr>
              <a:t>;</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6      </a:t>
            </a:r>
            <a:r>
              <a:rPr lang="en-US" sz="1200" dirty="0" smtClean="0">
                <a:solidFill>
                  <a:srgbClr val="0000FF"/>
                </a:solidFill>
                <a:cs typeface="Courier New" pitchFamily="49" charset="0"/>
              </a:rPr>
              <a:t>using</a:t>
            </a:r>
            <a:r>
              <a:rPr lang="en-US" sz="1200" dirty="0" smtClean="0">
                <a:solidFill>
                  <a:srgbClr val="000000"/>
                </a:solidFill>
                <a:cs typeface="Courier New" pitchFamily="49" charset="0"/>
              </a:rPr>
              <a:t> </a:t>
            </a:r>
            <a:r>
              <a:rPr lang="en-US" sz="1200" dirty="0" err="1" smtClean="0">
                <a:solidFill>
                  <a:srgbClr val="000000"/>
                </a:solidFill>
                <a:cs typeface="Courier New" pitchFamily="49" charset="0"/>
              </a:rPr>
              <a:t>std</a:t>
            </a:r>
            <a:r>
              <a:rPr lang="en-US" sz="1200" dirty="0" smtClean="0">
                <a:solidFill>
                  <a:srgbClr val="000000"/>
                </a:solidFill>
                <a:cs typeface="Courier New" pitchFamily="49" charset="0"/>
              </a:rPr>
              <a:t>::</a:t>
            </a:r>
            <a:r>
              <a:rPr lang="en-US" sz="1200" dirty="0" err="1" smtClean="0">
                <a:solidFill>
                  <a:srgbClr val="000000"/>
                </a:solidFill>
                <a:cs typeface="Courier New" pitchFamily="49" charset="0"/>
              </a:rPr>
              <a:t>endl</a:t>
            </a:r>
            <a:r>
              <a:rPr lang="en-US" sz="1200" dirty="0" smtClean="0">
                <a:solidFill>
                  <a:srgbClr val="000000"/>
                </a:solidFill>
                <a:cs typeface="Courier New" pitchFamily="49" charset="0"/>
              </a:rPr>
              <a:t>;</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7      </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8      </a:t>
            </a:r>
            <a:r>
              <a:rPr lang="en-US" sz="1200" dirty="0" smtClean="0">
                <a:solidFill>
                  <a:srgbClr val="008000"/>
                </a:solidFill>
                <a:cs typeface="Courier New" pitchFamily="49" charset="0"/>
              </a:rPr>
              <a:t>// function main begins program execution</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9      </a:t>
            </a:r>
            <a:r>
              <a:rPr lang="en-US" sz="1200" dirty="0" err="1" smtClean="0">
                <a:solidFill>
                  <a:srgbClr val="0000FF"/>
                </a:solidFill>
                <a:cs typeface="Courier New" pitchFamily="49" charset="0"/>
              </a:rPr>
              <a:t>int</a:t>
            </a:r>
            <a:r>
              <a:rPr lang="en-US" sz="1200" dirty="0" smtClean="0">
                <a:solidFill>
                  <a:srgbClr val="000000"/>
                </a:solidFill>
                <a:cs typeface="Courier New" pitchFamily="49" charset="0"/>
              </a:rPr>
              <a:t> main()</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10    </a:t>
            </a:r>
            <a:r>
              <a:rPr lang="en-US" sz="1200" dirty="0" smtClean="0">
                <a:solidFill>
                  <a:srgbClr val="000000"/>
                </a:solidFill>
                <a:cs typeface="Courier New" pitchFamily="49" charset="0"/>
              </a:rPr>
              <a:t>{</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11    </a:t>
            </a:r>
            <a:r>
              <a:rPr lang="en-US" sz="1200" dirty="0" smtClean="0">
                <a:solidFill>
                  <a:srgbClr val="008000"/>
                </a:solidFill>
                <a:cs typeface="Courier New" pitchFamily="49" charset="0"/>
              </a:rPr>
              <a:t>   // loop 10 times</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12    </a:t>
            </a:r>
            <a:r>
              <a:rPr lang="en-US" sz="1200" dirty="0" smtClean="0">
                <a:solidFill>
                  <a:srgbClr val="000000"/>
                </a:solidFill>
                <a:cs typeface="Courier New" pitchFamily="49" charset="0"/>
              </a:rPr>
              <a:t>   </a:t>
            </a:r>
            <a:r>
              <a:rPr lang="en-US" sz="1200" dirty="0" smtClean="0">
                <a:solidFill>
                  <a:srgbClr val="0000FF"/>
                </a:solidFill>
                <a:cs typeface="Courier New" pitchFamily="49" charset="0"/>
              </a:rPr>
              <a:t>for</a:t>
            </a:r>
            <a:r>
              <a:rPr lang="en-US" sz="1200" dirty="0" smtClean="0">
                <a:solidFill>
                  <a:srgbClr val="000000"/>
                </a:solidFill>
                <a:cs typeface="Courier New" pitchFamily="49" charset="0"/>
              </a:rPr>
              <a:t> ( </a:t>
            </a:r>
            <a:r>
              <a:rPr lang="en-US" sz="1200" dirty="0" err="1" smtClean="0">
                <a:solidFill>
                  <a:srgbClr val="0000FF"/>
                </a:solidFill>
                <a:cs typeface="Courier New" pitchFamily="49" charset="0"/>
              </a:rPr>
              <a:t>int</a:t>
            </a:r>
            <a:r>
              <a:rPr lang="en-US" sz="1200" dirty="0" smtClean="0">
                <a:solidFill>
                  <a:srgbClr val="000000"/>
                </a:solidFill>
                <a:cs typeface="Courier New" pitchFamily="49" charset="0"/>
              </a:rPr>
              <a:t> x = </a:t>
            </a:r>
            <a:r>
              <a:rPr lang="en-US" sz="1200" dirty="0" smtClean="0">
                <a:solidFill>
                  <a:srgbClr val="0099FF"/>
                </a:solidFill>
                <a:cs typeface="Courier New" pitchFamily="49" charset="0"/>
              </a:rPr>
              <a:t>1</a:t>
            </a:r>
            <a:r>
              <a:rPr lang="en-US" sz="1200" dirty="0" smtClean="0">
                <a:solidFill>
                  <a:srgbClr val="000000"/>
                </a:solidFill>
                <a:cs typeface="Courier New" pitchFamily="49" charset="0"/>
              </a:rPr>
              <a:t>; x &lt;= </a:t>
            </a:r>
            <a:r>
              <a:rPr lang="en-US" sz="1200" dirty="0" smtClean="0">
                <a:solidFill>
                  <a:srgbClr val="0099FF"/>
                </a:solidFill>
                <a:cs typeface="Courier New" pitchFamily="49" charset="0"/>
              </a:rPr>
              <a:t>10</a:t>
            </a:r>
            <a:r>
              <a:rPr lang="en-US" sz="1200" dirty="0" smtClean="0">
                <a:solidFill>
                  <a:srgbClr val="000000"/>
                </a:solidFill>
                <a:cs typeface="Courier New" pitchFamily="49" charset="0"/>
              </a:rPr>
              <a:t>; x++ ) {</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13    </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14    </a:t>
            </a:r>
            <a:r>
              <a:rPr lang="en-US" sz="1200" dirty="0" smtClean="0">
                <a:solidFill>
                  <a:srgbClr val="008000"/>
                </a:solidFill>
                <a:cs typeface="Courier New" pitchFamily="49" charset="0"/>
              </a:rPr>
              <a:t>      // if x is 5, continue with next iteration of loop</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15    </a:t>
            </a:r>
            <a:r>
              <a:rPr lang="en-US" sz="1200" dirty="0" smtClean="0">
                <a:solidFill>
                  <a:srgbClr val="000000"/>
                </a:solidFill>
                <a:cs typeface="Courier New" pitchFamily="49" charset="0"/>
              </a:rPr>
              <a:t>      </a:t>
            </a:r>
            <a:r>
              <a:rPr lang="en-US" sz="1200" dirty="0" smtClean="0">
                <a:solidFill>
                  <a:srgbClr val="0000FF"/>
                </a:solidFill>
                <a:cs typeface="Courier New" pitchFamily="49" charset="0"/>
              </a:rPr>
              <a:t>if</a:t>
            </a:r>
            <a:r>
              <a:rPr lang="en-US" sz="1200" dirty="0" smtClean="0">
                <a:solidFill>
                  <a:srgbClr val="000000"/>
                </a:solidFill>
                <a:cs typeface="Courier New" pitchFamily="49" charset="0"/>
              </a:rPr>
              <a:t> ( x == </a:t>
            </a:r>
            <a:r>
              <a:rPr lang="en-US" sz="1200" dirty="0" smtClean="0">
                <a:solidFill>
                  <a:srgbClr val="0099FF"/>
                </a:solidFill>
                <a:cs typeface="Courier New" pitchFamily="49" charset="0"/>
              </a:rPr>
              <a:t>5</a:t>
            </a:r>
            <a:r>
              <a:rPr lang="en-US" sz="1200" dirty="0" smtClean="0">
                <a:solidFill>
                  <a:srgbClr val="000000"/>
                </a:solidFill>
                <a:cs typeface="Courier New" pitchFamily="49" charset="0"/>
              </a:rPr>
              <a:t> )</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16    </a:t>
            </a:r>
            <a:r>
              <a:rPr lang="en-US" sz="1200" dirty="0" smtClean="0">
                <a:solidFill>
                  <a:srgbClr val="000000"/>
                </a:solidFill>
                <a:cs typeface="Courier New" pitchFamily="49" charset="0"/>
              </a:rPr>
              <a:t>         </a:t>
            </a:r>
            <a:r>
              <a:rPr lang="en-US" sz="1200" dirty="0" smtClean="0">
                <a:solidFill>
                  <a:srgbClr val="0000FF"/>
                </a:solidFill>
                <a:cs typeface="Courier New" pitchFamily="49" charset="0"/>
              </a:rPr>
              <a:t>continue</a:t>
            </a:r>
            <a:r>
              <a:rPr lang="en-US" sz="1200" dirty="0" smtClean="0">
                <a:solidFill>
                  <a:srgbClr val="000000"/>
                </a:solidFill>
                <a:cs typeface="Courier New" pitchFamily="49" charset="0"/>
              </a:rPr>
              <a:t>;       </a:t>
            </a:r>
            <a:r>
              <a:rPr lang="en-US" sz="1200" dirty="0" smtClean="0">
                <a:solidFill>
                  <a:srgbClr val="008000"/>
                </a:solidFill>
                <a:cs typeface="Courier New" pitchFamily="49" charset="0"/>
              </a:rPr>
              <a:t> // skip remaining code in loop body</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17    </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18    </a:t>
            </a:r>
            <a:r>
              <a:rPr lang="en-US" sz="1200" dirty="0" smtClean="0">
                <a:solidFill>
                  <a:srgbClr val="000000"/>
                </a:solidFill>
                <a:cs typeface="Courier New" pitchFamily="49" charset="0"/>
              </a:rPr>
              <a:t>      </a:t>
            </a:r>
            <a:r>
              <a:rPr lang="en-US" sz="1200" dirty="0" err="1" smtClean="0">
                <a:solidFill>
                  <a:srgbClr val="000000"/>
                </a:solidFill>
                <a:cs typeface="Courier New" pitchFamily="49" charset="0"/>
              </a:rPr>
              <a:t>cout</a:t>
            </a:r>
            <a:r>
              <a:rPr lang="en-US" sz="1200" dirty="0" smtClean="0">
                <a:solidFill>
                  <a:srgbClr val="000000"/>
                </a:solidFill>
                <a:cs typeface="Courier New" pitchFamily="49" charset="0"/>
              </a:rPr>
              <a:t> &lt;&lt; x &lt;&lt; </a:t>
            </a:r>
            <a:r>
              <a:rPr lang="en-US" sz="1200" dirty="0" smtClean="0">
                <a:solidFill>
                  <a:srgbClr val="0099FF"/>
                </a:solidFill>
                <a:cs typeface="Courier New" pitchFamily="49" charset="0"/>
              </a:rPr>
              <a:t>" "</a:t>
            </a:r>
            <a:r>
              <a:rPr lang="en-US" sz="1200" dirty="0" smtClean="0">
                <a:solidFill>
                  <a:srgbClr val="000000"/>
                </a:solidFill>
                <a:cs typeface="Courier New" pitchFamily="49" charset="0"/>
              </a:rPr>
              <a:t>;   </a:t>
            </a:r>
            <a:r>
              <a:rPr lang="en-US" sz="1200" dirty="0" smtClean="0">
                <a:solidFill>
                  <a:srgbClr val="008000"/>
                </a:solidFill>
                <a:cs typeface="Courier New" pitchFamily="49" charset="0"/>
              </a:rPr>
              <a:t>// display value of x</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19    </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20    </a:t>
            </a:r>
            <a:r>
              <a:rPr lang="en-US" sz="1200" dirty="0" smtClean="0">
                <a:solidFill>
                  <a:srgbClr val="000000"/>
                </a:solidFill>
                <a:cs typeface="Courier New" pitchFamily="49" charset="0"/>
              </a:rPr>
              <a:t>   } </a:t>
            </a:r>
            <a:r>
              <a:rPr lang="en-US" sz="1200" dirty="0" smtClean="0">
                <a:solidFill>
                  <a:srgbClr val="008000"/>
                </a:solidFill>
                <a:cs typeface="Courier New" pitchFamily="49" charset="0"/>
              </a:rPr>
              <a:t>// end for structure</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21    </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22    </a:t>
            </a:r>
            <a:r>
              <a:rPr lang="en-US" sz="1200" dirty="0" smtClean="0">
                <a:solidFill>
                  <a:srgbClr val="000000"/>
                </a:solidFill>
                <a:cs typeface="Courier New" pitchFamily="49" charset="0"/>
              </a:rPr>
              <a:t>   </a:t>
            </a:r>
            <a:r>
              <a:rPr lang="en-US" sz="1200" dirty="0" err="1" smtClean="0">
                <a:solidFill>
                  <a:srgbClr val="000000"/>
                </a:solidFill>
                <a:cs typeface="Courier New" pitchFamily="49" charset="0"/>
              </a:rPr>
              <a:t>cout</a:t>
            </a:r>
            <a:r>
              <a:rPr lang="en-US" sz="1200" dirty="0" smtClean="0">
                <a:solidFill>
                  <a:srgbClr val="000000"/>
                </a:solidFill>
                <a:cs typeface="Courier New" pitchFamily="49" charset="0"/>
              </a:rPr>
              <a:t> &lt;&lt; </a:t>
            </a:r>
            <a:r>
              <a:rPr lang="en-US" sz="1200" dirty="0" smtClean="0">
                <a:solidFill>
                  <a:srgbClr val="0099FF"/>
                </a:solidFill>
                <a:cs typeface="Courier New" pitchFamily="49" charset="0"/>
              </a:rPr>
              <a:t>"\</a:t>
            </a:r>
            <a:r>
              <a:rPr lang="en-US" sz="1200" dirty="0" err="1" smtClean="0">
                <a:solidFill>
                  <a:srgbClr val="0099FF"/>
                </a:solidFill>
                <a:cs typeface="Courier New" pitchFamily="49" charset="0"/>
              </a:rPr>
              <a:t>nUsed</a:t>
            </a:r>
            <a:r>
              <a:rPr lang="en-US" sz="1200" dirty="0" smtClean="0">
                <a:solidFill>
                  <a:srgbClr val="0099FF"/>
                </a:solidFill>
                <a:cs typeface="Courier New" pitchFamily="49" charset="0"/>
              </a:rPr>
              <a:t> continue to skip printing the value 5"</a:t>
            </a:r>
            <a:r>
              <a:rPr lang="en-US" sz="1200" dirty="0" smtClean="0">
                <a:solidFill>
                  <a:srgbClr val="000000"/>
                </a:solidFill>
                <a:cs typeface="Courier New" pitchFamily="49" charset="0"/>
              </a:rPr>
              <a:t> </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23    </a:t>
            </a:r>
            <a:r>
              <a:rPr lang="en-US" sz="1200" dirty="0" smtClean="0">
                <a:solidFill>
                  <a:srgbClr val="000000"/>
                </a:solidFill>
                <a:cs typeface="Courier New" pitchFamily="49" charset="0"/>
              </a:rPr>
              <a:t>        &lt;&lt; </a:t>
            </a:r>
            <a:r>
              <a:rPr lang="en-US" sz="1200" dirty="0" err="1" smtClean="0">
                <a:solidFill>
                  <a:srgbClr val="000000"/>
                </a:solidFill>
                <a:cs typeface="Courier New" pitchFamily="49" charset="0"/>
              </a:rPr>
              <a:t>endl</a:t>
            </a:r>
            <a:r>
              <a:rPr lang="en-US" sz="1200" dirty="0" smtClean="0">
                <a:solidFill>
                  <a:srgbClr val="000000"/>
                </a:solidFill>
                <a:cs typeface="Courier New" pitchFamily="49" charset="0"/>
              </a:rPr>
              <a:t>;</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24    </a:t>
            </a:r>
            <a:endParaRPr lang="en-US" sz="1200" dirty="0" smtClean="0">
              <a:solidFill>
                <a:srgbClr val="000000"/>
              </a:solidFill>
              <a:latin typeface="Courier" pitchFamily="49" charset="0"/>
              <a:cs typeface="Times New Roman" pitchFamily="18" charset="0"/>
            </a:endParaRPr>
          </a:p>
          <a:p>
            <a:pPr eaLnBrk="1" hangingPunct="1"/>
            <a:r>
              <a:rPr lang="en-US" sz="1200" dirty="0" smtClean="0">
                <a:solidFill>
                  <a:srgbClr val="5F5F5F"/>
                </a:solidFill>
                <a:latin typeface="AvantGarde" pitchFamily="34" charset="0"/>
                <a:cs typeface="Times New Roman" pitchFamily="18" charset="0"/>
              </a:rPr>
              <a:t>25    </a:t>
            </a:r>
            <a:r>
              <a:rPr lang="en-US" sz="1200" dirty="0" smtClean="0">
                <a:solidFill>
                  <a:srgbClr val="000000"/>
                </a:solidFill>
                <a:cs typeface="Courier New" pitchFamily="49" charset="0"/>
              </a:rPr>
              <a:t>   </a:t>
            </a:r>
            <a:r>
              <a:rPr lang="en-US" sz="1200" dirty="0" smtClean="0">
                <a:solidFill>
                  <a:srgbClr val="0000FF"/>
                </a:solidFill>
                <a:cs typeface="Courier New" pitchFamily="49" charset="0"/>
              </a:rPr>
              <a:t>return</a:t>
            </a:r>
            <a:r>
              <a:rPr lang="en-US" sz="1200" dirty="0" smtClean="0">
                <a:solidFill>
                  <a:srgbClr val="000000"/>
                </a:solidFill>
                <a:cs typeface="Courier New" pitchFamily="49" charset="0"/>
              </a:rPr>
              <a:t> </a:t>
            </a:r>
            <a:r>
              <a:rPr lang="en-US" sz="1200" dirty="0" smtClean="0">
                <a:solidFill>
                  <a:srgbClr val="0099FF"/>
                </a:solidFill>
                <a:cs typeface="Courier New" pitchFamily="49" charset="0"/>
              </a:rPr>
              <a:t>0</a:t>
            </a:r>
            <a:r>
              <a:rPr lang="en-US" sz="1200" dirty="0" smtClean="0">
                <a:solidFill>
                  <a:srgbClr val="000000"/>
                </a:solidFill>
                <a:cs typeface="Courier New" pitchFamily="49" charset="0"/>
              </a:rPr>
              <a:t>;             </a:t>
            </a:r>
            <a:r>
              <a:rPr lang="en-US" sz="1200" dirty="0" smtClean="0">
                <a:solidFill>
                  <a:srgbClr val="008000"/>
                </a:solidFill>
                <a:cs typeface="Courier New" pitchFamily="49" charset="0"/>
              </a:rPr>
              <a:t> // indicate successful termination</a:t>
            </a:r>
            <a:endParaRPr lang="en-US" sz="1200" dirty="0" smtClean="0">
              <a:solidFill>
                <a:srgbClr val="000000"/>
              </a:solidFill>
              <a:latin typeface="Courier" pitchFamily="49" charset="0"/>
              <a:cs typeface="Times New Roman" pitchFamily="18" charset="0"/>
            </a:endParaRPr>
          </a:p>
          <a:p>
            <a:pPr eaLnBrk="1" hangingPunct="1"/>
            <a:endParaRPr lang="en-US" sz="1200" dirty="0" smtClean="0"/>
          </a:p>
        </p:txBody>
      </p:sp>
      <p:grpSp>
        <p:nvGrpSpPr>
          <p:cNvPr id="136198" name="Group 6"/>
          <p:cNvGrpSpPr>
            <a:grpSpLocks/>
          </p:cNvGrpSpPr>
          <p:nvPr/>
        </p:nvGrpSpPr>
        <p:grpSpPr bwMode="auto">
          <a:xfrm>
            <a:off x="2209800" y="2667000"/>
            <a:ext cx="4114800" cy="838200"/>
            <a:chOff x="1392" y="1680"/>
            <a:chExt cx="2592" cy="528"/>
          </a:xfrm>
        </p:grpSpPr>
        <p:sp>
          <p:nvSpPr>
            <p:cNvPr id="80902" name="Text Box 4"/>
            <p:cNvSpPr txBox="1">
              <a:spLocks noChangeArrowheads="1"/>
            </p:cNvSpPr>
            <p:nvPr/>
          </p:nvSpPr>
          <p:spPr bwMode="auto">
            <a:xfrm>
              <a:off x="2304" y="1680"/>
              <a:ext cx="1680" cy="37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1600" b="1">
                  <a:solidFill>
                    <a:schemeClr val="tx1"/>
                  </a:solidFill>
                  <a:latin typeface="Helvetica" pitchFamily="34" charset="0"/>
                  <a:cs typeface="Times New Roman" pitchFamily="18" charset="0"/>
                </a:defRPr>
              </a:lvl1pPr>
              <a:lvl2pPr marL="742950" indent="-285750" eaLnBrk="0" hangingPunct="0">
                <a:defRPr sz="1600" b="1">
                  <a:solidFill>
                    <a:schemeClr val="tx1"/>
                  </a:solidFill>
                  <a:latin typeface="Helvetica" pitchFamily="34" charset="0"/>
                  <a:cs typeface="Times New Roman" pitchFamily="18" charset="0"/>
                </a:defRPr>
              </a:lvl2pPr>
              <a:lvl3pPr marL="1143000" indent="-228600" eaLnBrk="0" hangingPunct="0">
                <a:defRPr sz="1600" b="1">
                  <a:solidFill>
                    <a:schemeClr val="tx1"/>
                  </a:solidFill>
                  <a:latin typeface="Helvetica" pitchFamily="34" charset="0"/>
                  <a:cs typeface="Times New Roman" pitchFamily="18" charset="0"/>
                </a:defRPr>
              </a:lvl3pPr>
              <a:lvl4pPr marL="1600200" indent="-228600" eaLnBrk="0" hangingPunct="0">
                <a:defRPr sz="1600" b="1">
                  <a:solidFill>
                    <a:schemeClr val="tx1"/>
                  </a:solidFill>
                  <a:latin typeface="Helvetica" pitchFamily="34" charset="0"/>
                  <a:cs typeface="Times New Roman" pitchFamily="18" charset="0"/>
                </a:defRPr>
              </a:lvl4pPr>
              <a:lvl5pPr marL="2057400" indent="-228600" eaLnBrk="0" hangingPunct="0">
                <a:defRPr sz="1600" b="1">
                  <a:solidFill>
                    <a:schemeClr val="tx1"/>
                  </a:solidFill>
                  <a:latin typeface="Helvetica" pitchFamily="34" charset="0"/>
                  <a:cs typeface="Times New Roman" pitchFamily="18" charset="0"/>
                </a:defRPr>
              </a:lvl5pPr>
              <a:lvl6pPr marL="2514600" indent="-228600" algn="ctr" eaLnBrk="0" fontAlgn="base" hangingPunct="0">
                <a:spcBef>
                  <a:spcPct val="50000"/>
                </a:spcBef>
                <a:spcAft>
                  <a:spcPct val="0"/>
                </a:spcAft>
                <a:defRPr sz="1600" b="1">
                  <a:solidFill>
                    <a:schemeClr val="tx1"/>
                  </a:solidFill>
                  <a:latin typeface="Helvetica" pitchFamily="34" charset="0"/>
                  <a:cs typeface="Times New Roman" pitchFamily="18" charset="0"/>
                </a:defRPr>
              </a:lvl6pPr>
              <a:lvl7pPr marL="2971800" indent="-228600" algn="ctr" eaLnBrk="0" fontAlgn="base" hangingPunct="0">
                <a:spcBef>
                  <a:spcPct val="50000"/>
                </a:spcBef>
                <a:spcAft>
                  <a:spcPct val="0"/>
                </a:spcAft>
                <a:defRPr sz="1600" b="1">
                  <a:solidFill>
                    <a:schemeClr val="tx1"/>
                  </a:solidFill>
                  <a:latin typeface="Helvetica" pitchFamily="34" charset="0"/>
                  <a:cs typeface="Times New Roman" pitchFamily="18" charset="0"/>
                </a:defRPr>
              </a:lvl7pPr>
              <a:lvl8pPr marL="3429000" indent="-228600" algn="ctr" eaLnBrk="0" fontAlgn="base" hangingPunct="0">
                <a:spcBef>
                  <a:spcPct val="50000"/>
                </a:spcBef>
                <a:spcAft>
                  <a:spcPct val="0"/>
                </a:spcAft>
                <a:defRPr sz="1600" b="1">
                  <a:solidFill>
                    <a:schemeClr val="tx1"/>
                  </a:solidFill>
                  <a:latin typeface="Helvetica" pitchFamily="34" charset="0"/>
                  <a:cs typeface="Times New Roman" pitchFamily="18" charset="0"/>
                </a:defRPr>
              </a:lvl8pPr>
              <a:lvl9pPr marL="3886200" indent="-228600" algn="ctr" eaLnBrk="0" fontAlgn="base" hangingPunct="0">
                <a:spcBef>
                  <a:spcPct val="50000"/>
                </a:spcBef>
                <a:spcAft>
                  <a:spcPct val="0"/>
                </a:spcAft>
                <a:defRPr sz="1600" b="1">
                  <a:solidFill>
                    <a:schemeClr val="tx1"/>
                  </a:solidFill>
                  <a:latin typeface="Helvetica" pitchFamily="34" charset="0"/>
                  <a:cs typeface="Times New Roman" pitchFamily="18" charset="0"/>
                </a:defRPr>
              </a:lvl9pPr>
            </a:lstStyle>
            <a:p>
              <a:pPr algn="l">
                <a:spcBef>
                  <a:spcPct val="0"/>
                </a:spcBef>
              </a:pPr>
              <a:r>
                <a:rPr lang="en-US" b="0">
                  <a:latin typeface="Times New Roman" pitchFamily="18" charset="0"/>
                </a:rPr>
                <a:t>Skips to next iteration of the loop.</a:t>
              </a:r>
            </a:p>
          </p:txBody>
        </p:sp>
        <p:sp>
          <p:nvSpPr>
            <p:cNvPr id="80903" name="Line 5"/>
            <p:cNvSpPr>
              <a:spLocks noChangeShapeType="1"/>
            </p:cNvSpPr>
            <p:nvPr/>
          </p:nvSpPr>
          <p:spPr bwMode="auto">
            <a:xfrm flipH="1">
              <a:off x="1392" y="1776"/>
              <a:ext cx="912"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en-US"/>
            </a:p>
          </p:txBody>
        </p:sp>
      </p:grpSp>
      <p:sp>
        <p:nvSpPr>
          <p:cNvPr id="8" name="Rectangle 4"/>
          <p:cNvSpPr>
            <a:spLocks noChangeArrowheads="1"/>
          </p:cNvSpPr>
          <p:nvPr/>
        </p:nvSpPr>
        <p:spPr bwMode="auto">
          <a:xfrm>
            <a:off x="4405745" y="3512457"/>
            <a:ext cx="5181600" cy="838200"/>
          </a:xfrm>
          <a:prstGeom prst="rect">
            <a:avLst/>
          </a:prstGeom>
          <a:noFill/>
          <a:ln>
            <a:noFill/>
          </a:ln>
          <a:effectLst/>
        </p:spPr>
        <p:txBody>
          <a:bodyPr tIns="182880" bIns="182880"/>
          <a:lstStyle/>
          <a:p>
            <a:pPr algn="l">
              <a:spcBef>
                <a:spcPct val="20000"/>
              </a:spcBef>
            </a:pPr>
            <a:r>
              <a:rPr lang="en-US" sz="1400" b="1" dirty="0">
                <a:solidFill>
                  <a:srgbClr val="000000"/>
                </a:solidFill>
                <a:effectLst>
                  <a:outerShdw blurRad="38100" dist="38100" dir="2700000" algn="tl">
                    <a:srgbClr val="000000">
                      <a:alpha val="43137"/>
                    </a:srgbClr>
                  </a:outerShdw>
                </a:effectLst>
                <a:latin typeface="Courier New" pitchFamily="49" charset="0"/>
                <a:cs typeface="Courier New" pitchFamily="49" charset="0"/>
              </a:rPr>
              <a:t>1 2 3 4 6 7 8 9 10</a:t>
            </a:r>
            <a:endParaRPr lang="en-US" sz="1400" b="1" dirty="0">
              <a:solidFill>
                <a:srgbClr val="000000"/>
              </a:solidFill>
              <a:effectLst>
                <a:outerShdw blurRad="38100" dist="38100" dir="2700000" algn="tl">
                  <a:srgbClr val="000000">
                    <a:alpha val="43137"/>
                  </a:srgbClr>
                </a:outerShdw>
              </a:effectLst>
              <a:latin typeface="Courier" pitchFamily="49" charset="0"/>
            </a:endParaRPr>
          </a:p>
          <a:p>
            <a:pPr algn="l">
              <a:spcBef>
                <a:spcPct val="20000"/>
              </a:spcBef>
            </a:pPr>
            <a:r>
              <a:rPr lang="en-US" sz="1400" b="1" dirty="0">
                <a:solidFill>
                  <a:srgbClr val="000000"/>
                </a:solidFill>
                <a:effectLst>
                  <a:outerShdw blurRad="38100" dist="38100" dir="2700000" algn="tl">
                    <a:srgbClr val="000000">
                      <a:alpha val="43137"/>
                    </a:srgbClr>
                  </a:outerShdw>
                </a:effectLst>
                <a:latin typeface="Courier New" pitchFamily="49" charset="0"/>
                <a:cs typeface="Courier New" pitchFamily="49" charset="0"/>
              </a:rPr>
              <a:t>Used continue to skip printing the value 5</a:t>
            </a:r>
            <a:endParaRPr lang="en-US" sz="1400" b="1" dirty="0">
              <a:solidFill>
                <a:srgbClr val="000000"/>
              </a:solidFill>
              <a:effectLst>
                <a:outerShdw blurRad="38100" dist="38100" dir="2700000" algn="tl">
                  <a:srgbClr val="000000">
                    <a:alpha val="43137"/>
                  </a:srgbClr>
                </a:outerShdw>
              </a:effectLst>
              <a:latin typeface="Courier" pitchFamily="49" charset="0"/>
            </a:endParaRPr>
          </a:p>
          <a:p>
            <a:pPr algn="l">
              <a:spcBef>
                <a:spcPct val="20000"/>
              </a:spcBef>
            </a:pPr>
            <a:endParaRPr lang="en-US" sz="1200" dirty="0">
              <a:latin typeface="Courier New" pitchFamily="49" charset="0"/>
            </a:endParaRPr>
          </a:p>
        </p:txBody>
      </p:sp>
      <p:sp>
        <p:nvSpPr>
          <p:cNvPr id="9" name="Rectangle 2"/>
          <p:cNvSpPr txBox="1">
            <a:spLocks noChangeArrowheads="1"/>
          </p:cNvSpPr>
          <p:nvPr/>
        </p:nvSpPr>
        <p:spPr>
          <a:xfrm>
            <a:off x="533400" y="228601"/>
            <a:ext cx="77724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a:solidFill>
                  <a:srgbClr val="002060"/>
                </a:solidFill>
                <a:latin typeface="Arial" pitchFamily="34" charset="0"/>
                <a:ea typeface="+mj-ea"/>
                <a:cs typeface="Arial" pitchFamily="34" charset="0"/>
              </a:defRPr>
            </a:lvl1pPr>
          </a:lstStyle>
          <a:p>
            <a:r>
              <a:rPr lang="en-US" dirty="0" smtClean="0">
                <a:solidFill>
                  <a:srgbClr val="FF0000"/>
                </a:solidFill>
              </a:rPr>
              <a:t>Example of continue</a:t>
            </a:r>
          </a:p>
        </p:txBody>
      </p:sp>
    </p:spTree>
    <p:extLst>
      <p:ext uri="{BB962C8B-B14F-4D97-AF65-F5344CB8AC3E}">
        <p14:creationId xmlns:p14="http://schemas.microsoft.com/office/powerpoint/2010/main" xmlns="" val="1691427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36198"/>
                                        </p:tgtEl>
                                        <p:attrNameLst>
                                          <p:attrName>style.visibility</p:attrName>
                                        </p:attrNameLst>
                                      </p:cBhvr>
                                      <p:to>
                                        <p:strVal val="visible"/>
                                      </p:to>
                                    </p:set>
                                  </p:childTnLst>
                                  <p:subTnLst>
                                    <p:set>
                                      <p:cBhvr override="childStyle">
                                        <p:cTn dur="1" fill="hold" display="0" masterRel="nextClick" afterEffect="1"/>
                                        <p:tgtEl>
                                          <p:spTgt spid="13619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227DDFB-D08A-41FB-8F2C-957F62F6561E}" type="slidenum">
              <a:rPr lang="en-US"/>
              <a:pPr>
                <a:defRPr/>
              </a:pPr>
              <a:t>36</a:t>
            </a:fld>
            <a:endParaRPr lang="en-US"/>
          </a:p>
        </p:txBody>
      </p:sp>
      <p:sp>
        <p:nvSpPr>
          <p:cNvPr id="82947" name="Rectangle 2"/>
          <p:cNvSpPr>
            <a:spLocks noGrp="1" noChangeArrowheads="1"/>
          </p:cNvSpPr>
          <p:nvPr>
            <p:ph type="title"/>
          </p:nvPr>
        </p:nvSpPr>
        <p:spPr/>
        <p:txBody>
          <a:bodyPr>
            <a:normAutofit/>
          </a:bodyPr>
          <a:lstStyle/>
          <a:p>
            <a:pPr algn="l" eaLnBrk="1" hangingPunct="1"/>
            <a:r>
              <a:rPr lang="en-US" sz="3200" noProof="1" smtClean="0">
                <a:solidFill>
                  <a:srgbClr val="FF0000"/>
                </a:solidFill>
              </a:rPr>
              <a:t>Logical Operators</a:t>
            </a:r>
            <a:endParaRPr lang="en-US" sz="3200" dirty="0" smtClean="0">
              <a:solidFill>
                <a:srgbClr val="FF0000"/>
              </a:solidFill>
            </a:endParaRPr>
          </a:p>
        </p:txBody>
      </p:sp>
      <p:sp>
        <p:nvSpPr>
          <p:cNvPr id="82948" name="Rectangle 3"/>
          <p:cNvSpPr>
            <a:spLocks noGrp="1" noChangeArrowheads="1"/>
          </p:cNvSpPr>
          <p:nvPr>
            <p:ph type="body" idx="1"/>
          </p:nvPr>
        </p:nvSpPr>
        <p:spPr/>
        <p:txBody>
          <a:bodyPr/>
          <a:lstStyle/>
          <a:p>
            <a:pPr eaLnBrk="1" hangingPunct="1"/>
            <a:r>
              <a:rPr lang="en-US" smtClean="0"/>
              <a:t>Used as conditions in loops, if statements</a:t>
            </a:r>
            <a:endParaRPr lang="en-US" b="1" smtClean="0">
              <a:latin typeface="Courier New" pitchFamily="49" charset="0"/>
            </a:endParaRPr>
          </a:p>
          <a:p>
            <a:pPr eaLnBrk="1" hangingPunct="1"/>
            <a:r>
              <a:rPr lang="en-US" b="1" smtClean="0">
                <a:latin typeface="Courier New" pitchFamily="49" charset="0"/>
              </a:rPr>
              <a:t>&amp;&amp;</a:t>
            </a:r>
            <a:r>
              <a:rPr lang="en-US" smtClean="0"/>
              <a:t> (logical </a:t>
            </a:r>
            <a:r>
              <a:rPr lang="en-US" b="1" smtClean="0">
                <a:latin typeface="Courier New" pitchFamily="49" charset="0"/>
              </a:rPr>
              <a:t>AND</a:t>
            </a:r>
            <a:r>
              <a:rPr lang="en-US" smtClean="0"/>
              <a:t>)</a:t>
            </a:r>
          </a:p>
          <a:p>
            <a:pPr lvl="1" eaLnBrk="1" hangingPunct="1"/>
            <a:r>
              <a:rPr lang="en-US" b="1" smtClean="0">
                <a:latin typeface="Courier New" pitchFamily="49" charset="0"/>
              </a:rPr>
              <a:t>true</a:t>
            </a:r>
            <a:r>
              <a:rPr lang="en-US" smtClean="0"/>
              <a:t> if both conditions are </a:t>
            </a:r>
            <a:r>
              <a:rPr lang="en-US" b="1" smtClean="0">
                <a:latin typeface="Courier New" pitchFamily="49" charset="0"/>
              </a:rPr>
              <a:t>true</a:t>
            </a:r>
          </a:p>
          <a:p>
            <a:pPr lvl="1" eaLnBrk="1" hangingPunct="1">
              <a:buFontTx/>
              <a:buNone/>
            </a:pPr>
            <a:r>
              <a:rPr lang="en-US" sz="1800" b="1" smtClean="0">
                <a:latin typeface="Courier New" pitchFamily="49" charset="0"/>
                <a:cs typeface="Times New Roman" pitchFamily="18" charset="0"/>
              </a:rPr>
              <a:t>	if ( gender == 1 &amp;&amp; age &gt;= 65 )</a:t>
            </a:r>
            <a:br>
              <a:rPr lang="en-US" sz="1800" b="1" smtClean="0">
                <a:latin typeface="Courier New" pitchFamily="49" charset="0"/>
                <a:cs typeface="Times New Roman" pitchFamily="18" charset="0"/>
              </a:rPr>
            </a:br>
            <a:r>
              <a:rPr lang="en-US" sz="1800" b="1" smtClean="0">
                <a:latin typeface="Courier New" pitchFamily="49" charset="0"/>
                <a:cs typeface="Times New Roman" pitchFamily="18" charset="0"/>
              </a:rPr>
              <a:t>   ++seniorFemales;</a:t>
            </a:r>
            <a:r>
              <a:rPr lang="en-US" b="1" smtClean="0">
                <a:latin typeface="Courier New" pitchFamily="49" charset="0"/>
              </a:rPr>
              <a:t> </a:t>
            </a:r>
          </a:p>
          <a:p>
            <a:pPr eaLnBrk="1" hangingPunct="1"/>
            <a:r>
              <a:rPr lang="en-US" b="1" smtClean="0">
                <a:latin typeface="Courier New" pitchFamily="49" charset="0"/>
              </a:rPr>
              <a:t>||</a:t>
            </a:r>
            <a:r>
              <a:rPr lang="en-US" smtClean="0"/>
              <a:t> (logical </a:t>
            </a:r>
            <a:r>
              <a:rPr lang="en-US" b="1" smtClean="0">
                <a:latin typeface="Courier New" pitchFamily="49" charset="0"/>
              </a:rPr>
              <a:t>OR</a:t>
            </a:r>
            <a:r>
              <a:rPr lang="en-US" smtClean="0"/>
              <a:t>)</a:t>
            </a:r>
          </a:p>
          <a:p>
            <a:pPr lvl="1" eaLnBrk="1" hangingPunct="1"/>
            <a:r>
              <a:rPr lang="en-US" b="1" smtClean="0">
                <a:latin typeface="Courier New" pitchFamily="49" charset="0"/>
              </a:rPr>
              <a:t>true</a:t>
            </a:r>
            <a:r>
              <a:rPr lang="en-US" smtClean="0"/>
              <a:t> if either of condition is </a:t>
            </a:r>
            <a:r>
              <a:rPr lang="en-US" b="1" smtClean="0">
                <a:latin typeface="Courier New" pitchFamily="49" charset="0"/>
              </a:rPr>
              <a:t>true</a:t>
            </a:r>
          </a:p>
          <a:p>
            <a:pPr lvl="1" eaLnBrk="1" hangingPunct="1">
              <a:buFontTx/>
              <a:buNone/>
            </a:pPr>
            <a:r>
              <a:rPr lang="en-US" sz="1800" b="1" smtClean="0">
                <a:latin typeface="Courier New" pitchFamily="49" charset="0"/>
                <a:cs typeface="Times New Roman" pitchFamily="18" charset="0"/>
              </a:rPr>
              <a:t>	if ( semesterAverage &gt;= 90 || finalExam &gt;= 90 )</a:t>
            </a:r>
            <a:br>
              <a:rPr lang="en-US" sz="1800" b="1" smtClean="0">
                <a:latin typeface="Courier New" pitchFamily="49" charset="0"/>
                <a:cs typeface="Times New Roman" pitchFamily="18" charset="0"/>
              </a:rPr>
            </a:br>
            <a:r>
              <a:rPr lang="en-US" sz="1800" b="1" smtClean="0">
                <a:latin typeface="Courier New" pitchFamily="49" charset="0"/>
                <a:cs typeface="Times New Roman" pitchFamily="18" charset="0"/>
              </a:rPr>
              <a:t>   cout &lt;&lt; "Student grade is A" &lt;&lt; endl; </a:t>
            </a:r>
            <a:endParaRPr lang="en-US" sz="1800" b="1" smtClean="0">
              <a:latin typeface="Courier New" pitchFamily="49" charset="0"/>
            </a:endParaRPr>
          </a:p>
          <a:p>
            <a:pPr eaLnBrk="1" hangingPunct="1"/>
            <a:endParaRPr lang="en-US" smtClean="0"/>
          </a:p>
        </p:txBody>
      </p:sp>
    </p:spTree>
    <p:extLst>
      <p:ext uri="{BB962C8B-B14F-4D97-AF65-F5344CB8AC3E}">
        <p14:creationId xmlns:p14="http://schemas.microsoft.com/office/powerpoint/2010/main" xmlns="" val="34881629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1ADDDB-4E21-4290-8F69-9EEBA51E1399}" type="slidenum">
              <a:rPr lang="en-US"/>
              <a:pPr>
                <a:defRPr/>
              </a:pPr>
              <a:t>37</a:t>
            </a:fld>
            <a:endParaRPr lang="en-US"/>
          </a:p>
        </p:txBody>
      </p:sp>
      <p:sp>
        <p:nvSpPr>
          <p:cNvPr id="83971" name="Rectangle 2"/>
          <p:cNvSpPr>
            <a:spLocks noGrp="1" noChangeArrowheads="1"/>
          </p:cNvSpPr>
          <p:nvPr>
            <p:ph type="title"/>
          </p:nvPr>
        </p:nvSpPr>
        <p:spPr/>
        <p:txBody>
          <a:bodyPr>
            <a:normAutofit/>
          </a:bodyPr>
          <a:lstStyle/>
          <a:p>
            <a:pPr algn="l" eaLnBrk="1" hangingPunct="1"/>
            <a:r>
              <a:rPr lang="en-US" sz="3200" noProof="1" smtClean="0">
                <a:solidFill>
                  <a:srgbClr val="FF0000"/>
                </a:solidFill>
              </a:rPr>
              <a:t>Logical Operators</a:t>
            </a:r>
            <a:endParaRPr lang="en-US" sz="3200" dirty="0" smtClean="0">
              <a:solidFill>
                <a:srgbClr val="FF0000"/>
              </a:solidFill>
            </a:endParaRPr>
          </a:p>
        </p:txBody>
      </p:sp>
      <p:sp>
        <p:nvSpPr>
          <p:cNvPr id="83972" name="Rectangle 3"/>
          <p:cNvSpPr>
            <a:spLocks noGrp="1" noChangeArrowheads="1"/>
          </p:cNvSpPr>
          <p:nvPr>
            <p:ph type="body" idx="1"/>
          </p:nvPr>
        </p:nvSpPr>
        <p:spPr/>
        <p:txBody>
          <a:bodyPr/>
          <a:lstStyle/>
          <a:p>
            <a:pPr eaLnBrk="1" hangingPunct="1"/>
            <a:r>
              <a:rPr lang="en-US" b="1" smtClean="0">
                <a:latin typeface="Courier New" pitchFamily="49" charset="0"/>
              </a:rPr>
              <a:t>!</a:t>
            </a:r>
            <a:r>
              <a:rPr lang="en-US" smtClean="0"/>
              <a:t> (logical </a:t>
            </a:r>
            <a:r>
              <a:rPr lang="en-US" b="1" smtClean="0">
                <a:latin typeface="Courier New" pitchFamily="49" charset="0"/>
              </a:rPr>
              <a:t>NOT</a:t>
            </a:r>
            <a:r>
              <a:rPr lang="en-US" smtClean="0"/>
              <a:t>, logical negation)</a:t>
            </a:r>
          </a:p>
          <a:p>
            <a:pPr lvl="1" eaLnBrk="1" hangingPunct="1"/>
            <a:r>
              <a:rPr lang="en-US" smtClean="0"/>
              <a:t>Returns </a:t>
            </a:r>
            <a:r>
              <a:rPr lang="en-US" b="1" smtClean="0">
                <a:latin typeface="Courier New" pitchFamily="49" charset="0"/>
              </a:rPr>
              <a:t>true</a:t>
            </a:r>
            <a:r>
              <a:rPr lang="en-US" smtClean="0"/>
              <a:t> when its condition is </a:t>
            </a:r>
            <a:r>
              <a:rPr lang="en-US" b="1" smtClean="0">
                <a:latin typeface="Courier New" pitchFamily="49" charset="0"/>
              </a:rPr>
              <a:t>false</a:t>
            </a:r>
            <a:r>
              <a:rPr lang="en-US" smtClean="0"/>
              <a:t>, &amp; vice versa</a:t>
            </a:r>
          </a:p>
          <a:p>
            <a:pPr lvl="1" eaLnBrk="1" hangingPunct="1">
              <a:buFontTx/>
              <a:buNone/>
            </a:pPr>
            <a:r>
              <a:rPr lang="en-US" sz="1800" b="1" smtClean="0">
                <a:latin typeface="Courier New" pitchFamily="49" charset="0"/>
                <a:cs typeface="Courier New" pitchFamily="49" charset="0"/>
              </a:rPr>
              <a:t>	if ( !( grade == sentinelValue ) )</a:t>
            </a:r>
            <a:br>
              <a:rPr lang="en-US" sz="1800" b="1" smtClean="0">
                <a:latin typeface="Courier New" pitchFamily="49" charset="0"/>
                <a:cs typeface="Courier New" pitchFamily="49" charset="0"/>
              </a:rPr>
            </a:br>
            <a:r>
              <a:rPr lang="en-US" sz="1800" b="1" smtClean="0">
                <a:latin typeface="Courier New" pitchFamily="49" charset="0"/>
                <a:cs typeface="Courier New" pitchFamily="49" charset="0"/>
              </a:rPr>
              <a:t>   cout &lt;&lt; "The next grade is " &lt;&lt; grade &lt;&lt; endl;</a:t>
            </a:r>
          </a:p>
          <a:p>
            <a:pPr lvl="1" eaLnBrk="1" hangingPunct="1">
              <a:buFontTx/>
              <a:buNone/>
            </a:pPr>
            <a:r>
              <a:rPr lang="en-US" smtClean="0">
                <a:cs typeface="Courier New" pitchFamily="49" charset="0"/>
              </a:rPr>
              <a:t>Alternative:</a:t>
            </a:r>
          </a:p>
          <a:p>
            <a:pPr lvl="1" eaLnBrk="1" hangingPunct="1">
              <a:buFontTx/>
              <a:buNone/>
            </a:pPr>
            <a:r>
              <a:rPr lang="en-US" sz="1800" b="1" smtClean="0">
                <a:latin typeface="Courier New" pitchFamily="49" charset="0"/>
                <a:cs typeface="Courier New" pitchFamily="49" charset="0"/>
              </a:rPr>
              <a:t>	if ( grade != sentinelValue )</a:t>
            </a:r>
            <a:br>
              <a:rPr lang="en-US" sz="1800" b="1" smtClean="0">
                <a:latin typeface="Courier New" pitchFamily="49" charset="0"/>
                <a:cs typeface="Courier New" pitchFamily="49" charset="0"/>
              </a:rPr>
            </a:br>
            <a:r>
              <a:rPr lang="en-US" sz="1800" b="1" smtClean="0">
                <a:latin typeface="Courier New" pitchFamily="49" charset="0"/>
                <a:cs typeface="Courier New" pitchFamily="49" charset="0"/>
              </a:rPr>
              <a:t>   cout &lt;&lt; "The next grade is " &lt;&lt; grade &lt;&lt; endl;</a:t>
            </a:r>
            <a:r>
              <a:rPr lang="en-US" sz="1800" b="1" smtClean="0">
                <a:cs typeface="Courier New" pitchFamily="49" charset="0"/>
              </a:rPr>
              <a:t> </a:t>
            </a:r>
          </a:p>
        </p:txBody>
      </p:sp>
    </p:spTree>
    <p:extLst>
      <p:ext uri="{BB962C8B-B14F-4D97-AF65-F5344CB8AC3E}">
        <p14:creationId xmlns:p14="http://schemas.microsoft.com/office/powerpoint/2010/main" xmlns="" val="2995779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158EB84-092D-4BF4-9FDC-DA176E8D71FB}" type="slidenum">
              <a:rPr lang="en-US"/>
              <a:pPr>
                <a:defRPr/>
              </a:pPr>
              <a:t>38</a:t>
            </a:fld>
            <a:endParaRPr lang="en-US"/>
          </a:p>
        </p:txBody>
      </p:sp>
      <p:sp>
        <p:nvSpPr>
          <p:cNvPr id="84995" name="Rectangle 2"/>
          <p:cNvSpPr>
            <a:spLocks noGrp="1" noChangeArrowheads="1"/>
          </p:cNvSpPr>
          <p:nvPr>
            <p:ph type="title"/>
          </p:nvPr>
        </p:nvSpPr>
        <p:spPr/>
        <p:txBody>
          <a:bodyPr>
            <a:noAutofit/>
          </a:bodyPr>
          <a:lstStyle/>
          <a:p>
            <a:pPr algn="l" eaLnBrk="1" hangingPunct="1"/>
            <a:r>
              <a:rPr lang="en-US" sz="3200" noProof="1" smtClean="0">
                <a:solidFill>
                  <a:srgbClr val="FF0000"/>
                </a:solidFill>
              </a:rPr>
              <a:t>Confusing Equality (==) and </a:t>
            </a:r>
            <a:br>
              <a:rPr lang="en-US" sz="3200" noProof="1" smtClean="0">
                <a:solidFill>
                  <a:srgbClr val="FF0000"/>
                </a:solidFill>
              </a:rPr>
            </a:br>
            <a:r>
              <a:rPr lang="en-US" sz="3200" noProof="1" smtClean="0">
                <a:solidFill>
                  <a:srgbClr val="FF0000"/>
                </a:solidFill>
              </a:rPr>
              <a:t>Assignment (=) Operators</a:t>
            </a:r>
            <a:endParaRPr lang="en-US" sz="3200" dirty="0" smtClean="0">
              <a:solidFill>
                <a:srgbClr val="FF0000"/>
              </a:solidFill>
            </a:endParaRPr>
          </a:p>
        </p:txBody>
      </p:sp>
      <p:sp>
        <p:nvSpPr>
          <p:cNvPr id="84996" name="Rectangle 3"/>
          <p:cNvSpPr>
            <a:spLocks noGrp="1" noChangeArrowheads="1"/>
          </p:cNvSpPr>
          <p:nvPr>
            <p:ph type="body" idx="1"/>
          </p:nvPr>
        </p:nvSpPr>
        <p:spPr/>
        <p:txBody>
          <a:bodyPr/>
          <a:lstStyle/>
          <a:p>
            <a:pPr eaLnBrk="1" hangingPunct="1"/>
            <a:r>
              <a:rPr lang="en-US" smtClean="0"/>
              <a:t>Common error</a:t>
            </a:r>
          </a:p>
          <a:p>
            <a:pPr lvl="1" eaLnBrk="1" hangingPunct="1"/>
            <a:r>
              <a:rPr lang="en-US" smtClean="0"/>
              <a:t>Does not typically cause syntax errors</a:t>
            </a:r>
          </a:p>
          <a:p>
            <a:pPr eaLnBrk="1" hangingPunct="1"/>
            <a:r>
              <a:rPr lang="en-US" smtClean="0"/>
              <a:t>Aspects of problem</a:t>
            </a:r>
          </a:p>
          <a:p>
            <a:pPr lvl="1" eaLnBrk="1" hangingPunct="1"/>
            <a:r>
              <a:rPr lang="en-US" smtClean="0"/>
              <a:t>Expressions that have a value can be used for decision</a:t>
            </a:r>
          </a:p>
          <a:p>
            <a:pPr lvl="2" eaLnBrk="1" hangingPunct="1"/>
            <a:r>
              <a:rPr lang="en-US" smtClean="0"/>
              <a:t>Zero = false, nonzero = true</a:t>
            </a:r>
          </a:p>
          <a:p>
            <a:pPr lvl="1" eaLnBrk="1" hangingPunct="1"/>
            <a:r>
              <a:rPr lang="en-US" smtClean="0"/>
              <a:t>Assignment statements produce a value (the value to be assigned)</a:t>
            </a:r>
          </a:p>
        </p:txBody>
      </p:sp>
    </p:spTree>
    <p:extLst>
      <p:ext uri="{BB962C8B-B14F-4D97-AF65-F5344CB8AC3E}">
        <p14:creationId xmlns:p14="http://schemas.microsoft.com/office/powerpoint/2010/main" xmlns="" val="42508046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ABE2CF5-AB68-4112-A052-3F5766B54963}" type="slidenum">
              <a:rPr lang="en-US"/>
              <a:pPr>
                <a:defRPr/>
              </a:pPr>
              <a:t>39</a:t>
            </a:fld>
            <a:endParaRPr lang="en-US"/>
          </a:p>
        </p:txBody>
      </p:sp>
      <p:sp>
        <p:nvSpPr>
          <p:cNvPr id="86019" name="Rectangle 2"/>
          <p:cNvSpPr>
            <a:spLocks noGrp="1" noChangeArrowheads="1"/>
          </p:cNvSpPr>
          <p:nvPr>
            <p:ph type="title"/>
          </p:nvPr>
        </p:nvSpPr>
        <p:spPr/>
        <p:txBody>
          <a:bodyPr>
            <a:noAutofit/>
          </a:bodyPr>
          <a:lstStyle/>
          <a:p>
            <a:pPr algn="l" eaLnBrk="1" hangingPunct="1"/>
            <a:r>
              <a:rPr lang="en-US" sz="3200" noProof="1" smtClean="0">
                <a:solidFill>
                  <a:srgbClr val="FF0000"/>
                </a:solidFill>
              </a:rPr>
              <a:t>Confusing Equality (==) and </a:t>
            </a:r>
            <a:br>
              <a:rPr lang="en-US" sz="3200" noProof="1" smtClean="0">
                <a:solidFill>
                  <a:srgbClr val="FF0000"/>
                </a:solidFill>
              </a:rPr>
            </a:br>
            <a:r>
              <a:rPr lang="en-US" sz="3200" noProof="1" smtClean="0">
                <a:solidFill>
                  <a:srgbClr val="FF0000"/>
                </a:solidFill>
              </a:rPr>
              <a:t>Assignment (=) Operators</a:t>
            </a:r>
            <a:endParaRPr lang="en-US" sz="3200" dirty="0" smtClean="0">
              <a:solidFill>
                <a:srgbClr val="FF0000"/>
              </a:solidFill>
            </a:endParaRPr>
          </a:p>
        </p:txBody>
      </p:sp>
      <p:sp>
        <p:nvSpPr>
          <p:cNvPr id="86020" name="Rectangle 3"/>
          <p:cNvSpPr>
            <a:spLocks noGrp="1" noChangeArrowheads="1"/>
          </p:cNvSpPr>
          <p:nvPr>
            <p:ph type="body" idx="1"/>
          </p:nvPr>
        </p:nvSpPr>
        <p:spPr/>
        <p:txBody>
          <a:bodyPr>
            <a:normAutofit fontScale="92500" lnSpcReduction="20000"/>
          </a:bodyPr>
          <a:lstStyle/>
          <a:p>
            <a:pPr eaLnBrk="1" hangingPunct="1"/>
            <a:r>
              <a:rPr lang="en-US" smtClean="0"/>
              <a:t>Example</a:t>
            </a:r>
          </a:p>
          <a:p>
            <a:pPr lvl="2" eaLnBrk="1" hangingPunct="1">
              <a:buFontTx/>
              <a:buNone/>
            </a:pPr>
            <a:r>
              <a:rPr lang="en-US" b="1" smtClean="0">
                <a:latin typeface="Courier New" pitchFamily="49" charset="0"/>
              </a:rPr>
              <a:t>if ( payCode == 4 )</a:t>
            </a:r>
          </a:p>
          <a:p>
            <a:pPr lvl="2" eaLnBrk="1" hangingPunct="1">
              <a:buFontTx/>
              <a:buNone/>
            </a:pPr>
            <a:r>
              <a:rPr lang="en-US" b="1" smtClean="0">
                <a:latin typeface="Courier New" pitchFamily="49" charset="0"/>
              </a:rPr>
              <a:t>   cout &lt;&lt; "You get a bonus!" &lt;&lt; endl;</a:t>
            </a:r>
          </a:p>
          <a:p>
            <a:pPr lvl="1" eaLnBrk="1" hangingPunct="1"/>
            <a:r>
              <a:rPr lang="en-US" smtClean="0"/>
              <a:t>If paycode is 4, bonus given</a:t>
            </a:r>
          </a:p>
          <a:p>
            <a:pPr lvl="2" eaLnBrk="1" hangingPunct="1"/>
            <a:endParaRPr lang="en-US" smtClean="0"/>
          </a:p>
          <a:p>
            <a:pPr eaLnBrk="1" hangingPunct="1"/>
            <a:r>
              <a:rPr lang="en-US" smtClean="0"/>
              <a:t>If </a:t>
            </a:r>
            <a:r>
              <a:rPr lang="en-US" b="1" smtClean="0">
                <a:latin typeface="Courier New" pitchFamily="49" charset="0"/>
              </a:rPr>
              <a:t>==</a:t>
            </a:r>
            <a:r>
              <a:rPr lang="en-US" smtClean="0"/>
              <a:t> was replaced with </a:t>
            </a:r>
            <a:r>
              <a:rPr lang="en-US" b="1" smtClean="0">
                <a:latin typeface="Courier New" pitchFamily="49" charset="0"/>
              </a:rPr>
              <a:t>=</a:t>
            </a:r>
          </a:p>
          <a:p>
            <a:pPr lvl="2" eaLnBrk="1" hangingPunct="1">
              <a:buFontTx/>
              <a:buNone/>
            </a:pPr>
            <a:r>
              <a:rPr lang="en-US" b="1" smtClean="0">
                <a:latin typeface="Courier New" pitchFamily="49" charset="0"/>
              </a:rPr>
              <a:t>if ( payCode = 4 )</a:t>
            </a:r>
            <a:br>
              <a:rPr lang="en-US" b="1" smtClean="0">
                <a:latin typeface="Courier New" pitchFamily="49" charset="0"/>
              </a:rPr>
            </a:br>
            <a:r>
              <a:rPr lang="en-US" b="1" smtClean="0">
                <a:latin typeface="Courier New" pitchFamily="49" charset="0"/>
              </a:rPr>
              <a:t> cout &lt;&lt; "You get a bonus!" &lt;&lt; endl;</a:t>
            </a:r>
            <a:endParaRPr lang="en-US" smtClean="0"/>
          </a:p>
          <a:p>
            <a:pPr lvl="1" eaLnBrk="1" hangingPunct="1"/>
            <a:r>
              <a:rPr lang="en-US" smtClean="0"/>
              <a:t>Paycode set to 4 (no matter what it was before)</a:t>
            </a:r>
          </a:p>
          <a:p>
            <a:pPr lvl="1" eaLnBrk="1" hangingPunct="1"/>
            <a:r>
              <a:rPr lang="en-US" smtClean="0"/>
              <a:t>Statement is true (since 4 is non-zero)</a:t>
            </a:r>
          </a:p>
          <a:p>
            <a:pPr lvl="1" eaLnBrk="1" hangingPunct="1"/>
            <a:r>
              <a:rPr lang="en-US" smtClean="0"/>
              <a:t>Bonus given in every case</a:t>
            </a:r>
          </a:p>
        </p:txBody>
      </p:sp>
    </p:spTree>
    <p:extLst>
      <p:ext uri="{BB962C8B-B14F-4D97-AF65-F5344CB8AC3E}">
        <p14:creationId xmlns:p14="http://schemas.microsoft.com/office/powerpoint/2010/main" xmlns="" val="4046567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dirty="0" smtClean="0">
                <a:solidFill>
                  <a:srgbClr val="002060"/>
                </a:solidFill>
                <a:latin typeface="Arial" pitchFamily="34" charset="0"/>
                <a:cs typeface="Arial" pitchFamily="34" charset="0"/>
              </a:rPr>
              <a:t>Switch --- Features</a:t>
            </a:r>
            <a:endParaRPr lang="en-US" sz="3200"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57200" y="1066800"/>
            <a:ext cx="8229600" cy="4525963"/>
          </a:xfrm>
        </p:spPr>
        <p:txBody>
          <a:bodyPr>
            <a:normAutofit lnSpcReduction="10000"/>
          </a:bodyPr>
          <a:lstStyle/>
          <a:p>
            <a:r>
              <a:rPr lang="en-US" sz="2400" dirty="0" smtClean="0">
                <a:latin typeface="Arial" pitchFamily="34" charset="0"/>
                <a:cs typeface="Arial" pitchFamily="34" charset="0"/>
              </a:rPr>
              <a:t>The integer expression following the keyword switch could be:</a:t>
            </a:r>
          </a:p>
          <a:p>
            <a:pPr marL="0" indent="0">
              <a:buNone/>
            </a:pPr>
            <a:r>
              <a:rPr lang="en-US" sz="2400" dirty="0" smtClean="0">
                <a:latin typeface="Arial" pitchFamily="34" charset="0"/>
                <a:cs typeface="Arial" pitchFamily="34" charset="0"/>
              </a:rPr>
              <a:t>	an integer constant like 1, 2 or 3, or </a:t>
            </a:r>
          </a:p>
          <a:p>
            <a:pPr marL="0" indent="0">
              <a:buNone/>
            </a:pPr>
            <a:r>
              <a:rPr lang="en-US" sz="2400" dirty="0">
                <a:latin typeface="Arial" pitchFamily="34" charset="0"/>
                <a:cs typeface="Arial" pitchFamily="34" charset="0"/>
              </a:rPr>
              <a:t>	</a:t>
            </a:r>
            <a:r>
              <a:rPr lang="en-US" sz="2400" dirty="0" smtClean="0">
                <a:latin typeface="Arial" pitchFamily="34" charset="0"/>
                <a:cs typeface="Arial" pitchFamily="34" charset="0"/>
              </a:rPr>
              <a:t>a </a:t>
            </a:r>
            <a:r>
              <a:rPr lang="en-US" sz="2400" dirty="0">
                <a:latin typeface="Arial" pitchFamily="34" charset="0"/>
                <a:cs typeface="Arial" pitchFamily="34" charset="0"/>
              </a:rPr>
              <a:t>character </a:t>
            </a:r>
            <a:r>
              <a:rPr lang="en-US" sz="2400" dirty="0" smtClean="0">
                <a:latin typeface="Arial" pitchFamily="34" charset="0"/>
                <a:cs typeface="Arial" pitchFamily="34" charset="0"/>
              </a:rPr>
              <a:t>constant</a:t>
            </a:r>
            <a:r>
              <a:rPr lang="en-US" sz="2400" dirty="0">
                <a:latin typeface="Arial" pitchFamily="34" charset="0"/>
                <a:cs typeface="Arial" pitchFamily="34" charset="0"/>
              </a:rPr>
              <a:t> </a:t>
            </a:r>
            <a:r>
              <a:rPr lang="en-US" sz="2400" dirty="0" smtClean="0">
                <a:latin typeface="Arial" pitchFamily="34" charset="0"/>
                <a:cs typeface="Arial" pitchFamily="34" charset="0"/>
              </a:rPr>
              <a:t>like ‘a’ or</a:t>
            </a:r>
          </a:p>
          <a:p>
            <a:pPr marL="0" indent="0">
              <a:buNone/>
            </a:pPr>
            <a:r>
              <a:rPr lang="en-US" sz="2400" dirty="0" smtClean="0">
                <a:latin typeface="Arial" pitchFamily="34" charset="0"/>
                <a:cs typeface="Arial" pitchFamily="34" charset="0"/>
              </a:rPr>
              <a:t>	an expression that evaluates to an integer like 2*4</a:t>
            </a:r>
            <a:endParaRPr lang="en-US" sz="2400" dirty="0">
              <a:latin typeface="Arial" pitchFamily="34" charset="0"/>
              <a:cs typeface="Arial" pitchFamily="34" charset="0"/>
            </a:endParaRPr>
          </a:p>
          <a:p>
            <a:pPr marL="0" indent="0">
              <a:buNone/>
            </a:pP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The constant in each case must be different from all the others. </a:t>
            </a:r>
          </a:p>
          <a:p>
            <a:pPr marL="0" indent="0">
              <a:buNone/>
            </a:pP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The “do this” lines in the body of switch construct represent any valid C statements </a:t>
            </a: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4</a:t>
            </a:fld>
            <a:endParaRPr lang="en-US" dirty="0"/>
          </a:p>
        </p:txBody>
      </p:sp>
    </p:spTree>
    <p:extLst>
      <p:ext uri="{BB962C8B-B14F-4D97-AF65-F5344CB8AC3E}">
        <p14:creationId xmlns:p14="http://schemas.microsoft.com/office/powerpoint/2010/main" xmlns="" val="4333950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D0EDA6C-E37F-4784-8738-14036D0C92DC}" type="slidenum">
              <a:rPr lang="en-US"/>
              <a:pPr>
                <a:defRPr/>
              </a:pPr>
              <a:t>40</a:t>
            </a:fld>
            <a:endParaRPr lang="en-US"/>
          </a:p>
        </p:txBody>
      </p:sp>
      <p:sp>
        <p:nvSpPr>
          <p:cNvPr id="87043" name="Rectangle 4"/>
          <p:cNvSpPr>
            <a:spLocks noGrp="1" noChangeArrowheads="1"/>
          </p:cNvSpPr>
          <p:nvPr>
            <p:ph type="title"/>
          </p:nvPr>
        </p:nvSpPr>
        <p:spPr/>
        <p:txBody>
          <a:bodyPr>
            <a:noAutofit/>
          </a:bodyPr>
          <a:lstStyle/>
          <a:p>
            <a:pPr algn="l" eaLnBrk="1" hangingPunct="1"/>
            <a:r>
              <a:rPr lang="en-US" sz="3200" noProof="1" smtClean="0">
                <a:solidFill>
                  <a:srgbClr val="FF0000"/>
                </a:solidFill>
              </a:rPr>
              <a:t>Confusing Equality (==) and </a:t>
            </a:r>
            <a:br>
              <a:rPr lang="en-US" sz="3200" noProof="1" smtClean="0">
                <a:solidFill>
                  <a:srgbClr val="FF0000"/>
                </a:solidFill>
              </a:rPr>
            </a:br>
            <a:r>
              <a:rPr lang="en-US" sz="3200" noProof="1" smtClean="0">
                <a:solidFill>
                  <a:srgbClr val="FF0000"/>
                </a:solidFill>
              </a:rPr>
              <a:t>Assignment (=) Operators</a:t>
            </a:r>
            <a:endParaRPr lang="en-US" sz="3200" dirty="0" smtClean="0">
              <a:solidFill>
                <a:srgbClr val="FF0000"/>
              </a:solidFill>
            </a:endParaRPr>
          </a:p>
        </p:txBody>
      </p:sp>
      <p:sp>
        <p:nvSpPr>
          <p:cNvPr id="87044" name="Rectangle 5"/>
          <p:cNvSpPr>
            <a:spLocks noGrp="1" noChangeArrowheads="1"/>
          </p:cNvSpPr>
          <p:nvPr>
            <p:ph type="body" idx="1"/>
          </p:nvPr>
        </p:nvSpPr>
        <p:spPr/>
        <p:txBody>
          <a:bodyPr>
            <a:normAutofit fontScale="92500"/>
          </a:bodyPr>
          <a:lstStyle/>
          <a:p>
            <a:pPr eaLnBrk="1" hangingPunct="1"/>
            <a:r>
              <a:rPr lang="en-US" smtClean="0"/>
              <a:t>Lvalues</a:t>
            </a:r>
          </a:p>
          <a:p>
            <a:pPr lvl="1" eaLnBrk="1" hangingPunct="1"/>
            <a:r>
              <a:rPr lang="en-US" smtClean="0"/>
              <a:t>Expressions that can appear on left side of equation</a:t>
            </a:r>
          </a:p>
          <a:p>
            <a:pPr lvl="1" eaLnBrk="1" hangingPunct="1"/>
            <a:r>
              <a:rPr lang="en-US" smtClean="0"/>
              <a:t>Can be changed (I.e., variables)</a:t>
            </a:r>
          </a:p>
          <a:p>
            <a:pPr lvl="2" eaLnBrk="1" hangingPunct="1"/>
            <a:r>
              <a:rPr lang="en-US" b="1" smtClean="0">
                <a:latin typeface="Courier New" pitchFamily="49" charset="0"/>
              </a:rPr>
              <a:t>x = 4;</a:t>
            </a:r>
            <a:endParaRPr lang="en-US" smtClean="0"/>
          </a:p>
          <a:p>
            <a:pPr eaLnBrk="1" hangingPunct="1"/>
            <a:r>
              <a:rPr lang="en-US" smtClean="0"/>
              <a:t>Rvalues</a:t>
            </a:r>
          </a:p>
          <a:p>
            <a:pPr lvl="1" eaLnBrk="1" hangingPunct="1"/>
            <a:r>
              <a:rPr lang="en-US" smtClean="0"/>
              <a:t>Only appear on right side of equation</a:t>
            </a:r>
          </a:p>
          <a:p>
            <a:pPr lvl="1" eaLnBrk="1" hangingPunct="1"/>
            <a:r>
              <a:rPr lang="en-US" smtClean="0"/>
              <a:t>Constants, such as numbers (i.e. cannot write </a:t>
            </a:r>
            <a:r>
              <a:rPr lang="en-US" b="1" smtClean="0">
                <a:latin typeface="Courier New" pitchFamily="49" charset="0"/>
              </a:rPr>
              <a:t>4 = x;</a:t>
            </a:r>
            <a:r>
              <a:rPr lang="en-US" smtClean="0"/>
              <a:t>)</a:t>
            </a:r>
          </a:p>
          <a:p>
            <a:pPr eaLnBrk="1" hangingPunct="1"/>
            <a:r>
              <a:rPr lang="en-US" smtClean="0"/>
              <a:t>Lvalues can be used as rvalues, but not vice versa</a:t>
            </a:r>
          </a:p>
        </p:txBody>
      </p:sp>
    </p:spTree>
    <p:extLst>
      <p:ext uri="{BB962C8B-B14F-4D97-AF65-F5344CB8AC3E}">
        <p14:creationId xmlns:p14="http://schemas.microsoft.com/office/powerpoint/2010/main" xmlns="" val="11065245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fld id="{0665BB9C-4EB1-4387-AEF5-7B3F56630143}" type="slidenum">
              <a:rPr lang="en-US"/>
              <a:pPr>
                <a:defRPr/>
              </a:pPr>
              <a:t>41</a:t>
            </a:fld>
            <a:endParaRPr lang="en-US"/>
          </a:p>
        </p:txBody>
      </p:sp>
      <p:sp>
        <p:nvSpPr>
          <p:cNvPr id="88067" name="Rectangle 361"/>
          <p:cNvSpPr>
            <a:spLocks noGrp="1" noChangeArrowheads="1"/>
          </p:cNvSpPr>
          <p:nvPr>
            <p:ph type="title"/>
          </p:nvPr>
        </p:nvSpPr>
        <p:spPr>
          <a:xfrm>
            <a:off x="685800" y="76200"/>
            <a:ext cx="7772400" cy="685800"/>
          </a:xfrm>
        </p:spPr>
        <p:txBody>
          <a:bodyPr>
            <a:normAutofit/>
          </a:bodyPr>
          <a:lstStyle/>
          <a:p>
            <a:pPr algn="l" eaLnBrk="1" hangingPunct="1"/>
            <a:r>
              <a:rPr lang="en-US" sz="3200" noProof="1" smtClean="0">
                <a:solidFill>
                  <a:srgbClr val="FF0000"/>
                </a:solidFill>
              </a:rPr>
              <a:t>Structured-Programming Summary</a:t>
            </a:r>
            <a:endParaRPr lang="en-US" sz="3200" dirty="0" smtClean="0">
              <a:solidFill>
                <a:srgbClr val="FF0000"/>
              </a:solidFill>
            </a:endParaRPr>
          </a:p>
        </p:txBody>
      </p:sp>
      <p:sp>
        <p:nvSpPr>
          <p:cNvPr id="88068" name="Rectangle 203"/>
          <p:cNvSpPr>
            <a:spLocks noChangeArrowheads="1"/>
          </p:cNvSpPr>
          <p:nvPr/>
        </p:nvSpPr>
        <p:spPr bwMode="auto">
          <a:xfrm>
            <a:off x="0" y="1771650"/>
            <a:ext cx="5486400" cy="2228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US"/>
          </a:p>
        </p:txBody>
      </p:sp>
      <p:sp>
        <p:nvSpPr>
          <p:cNvPr id="88069" name="Rectangle 208"/>
          <p:cNvSpPr>
            <a:spLocks noChangeArrowheads="1"/>
          </p:cNvSpPr>
          <p:nvPr/>
        </p:nvSpPr>
        <p:spPr bwMode="auto">
          <a:xfrm>
            <a:off x="0" y="2971800"/>
            <a:ext cx="5486400" cy="639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0"/>
              </a:spcBef>
            </a:pPr>
            <a:r>
              <a:rPr lang="en-US" sz="1200" b="0">
                <a:solidFill>
                  <a:srgbClr val="000000"/>
                </a:solidFill>
                <a:latin typeface="Times New Roman" pitchFamily="18" charset="0"/>
              </a:rPr>
              <a:t> </a:t>
            </a:r>
            <a:endParaRPr lang="en-US" sz="1200" b="0">
              <a:latin typeface="Times New Roman" pitchFamily="18" charset="0"/>
            </a:endParaRPr>
          </a:p>
          <a:p>
            <a:pPr algn="l" eaLnBrk="0" hangingPunct="0">
              <a:spcBef>
                <a:spcPct val="0"/>
              </a:spcBef>
            </a:pPr>
            <a:endParaRPr lang="en-US" sz="2400" b="0">
              <a:latin typeface="Times New Roman" pitchFamily="18" charset="0"/>
            </a:endParaRPr>
          </a:p>
        </p:txBody>
      </p:sp>
      <p:sp>
        <p:nvSpPr>
          <p:cNvPr id="88070" name="Rectangle 209"/>
          <p:cNvSpPr>
            <a:spLocks noChangeArrowheads="1"/>
          </p:cNvSpPr>
          <p:nvPr/>
        </p:nvSpPr>
        <p:spPr bwMode="auto">
          <a:xfrm>
            <a:off x="0" y="3962400"/>
            <a:ext cx="9144000" cy="669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0"/>
              </a:spcBef>
            </a:pPr>
            <a:r>
              <a:rPr lang="en-US" sz="1400" b="0">
                <a:latin typeface="Times New Roman" pitchFamily="18" charset="0"/>
              </a:rPr>
              <a:t/>
            </a:r>
            <a:br>
              <a:rPr lang="en-US" sz="1400" b="0">
                <a:latin typeface="Times New Roman" pitchFamily="18" charset="0"/>
              </a:rPr>
            </a:br>
            <a:endParaRPr lang="en-US" sz="2400" b="0">
              <a:latin typeface="Times New Roman" pitchFamily="18" charset="0"/>
            </a:endParaRPr>
          </a:p>
        </p:txBody>
      </p:sp>
      <p:sp>
        <p:nvSpPr>
          <p:cNvPr id="88071" name="Rectangle 354"/>
          <p:cNvSpPr>
            <a:spLocks noChangeArrowheads="1"/>
          </p:cNvSpPr>
          <p:nvPr/>
        </p:nvSpPr>
        <p:spPr bwMode="auto">
          <a:xfrm>
            <a:off x="0" y="517525"/>
            <a:ext cx="5486400" cy="5154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US"/>
          </a:p>
        </p:txBody>
      </p:sp>
      <p:sp>
        <p:nvSpPr>
          <p:cNvPr id="88072" name="Rectangle 358"/>
          <p:cNvSpPr>
            <a:spLocks noChangeArrowheads="1"/>
          </p:cNvSpPr>
          <p:nvPr/>
        </p:nvSpPr>
        <p:spPr bwMode="auto">
          <a:xfrm>
            <a:off x="0" y="1717675"/>
            <a:ext cx="5486400" cy="639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0"/>
              </a:spcBef>
            </a:pPr>
            <a:r>
              <a:rPr lang="en-US" sz="1200" b="0">
                <a:latin typeface="Times New Roman" pitchFamily="18" charset="0"/>
              </a:rPr>
              <a:t> </a:t>
            </a:r>
          </a:p>
          <a:p>
            <a:pPr algn="l" eaLnBrk="0" hangingPunct="0">
              <a:spcBef>
                <a:spcPct val="0"/>
              </a:spcBef>
            </a:pPr>
            <a:endParaRPr lang="en-US" sz="2400" b="0">
              <a:latin typeface="Times New Roman" pitchFamily="18" charset="0"/>
            </a:endParaRPr>
          </a:p>
        </p:txBody>
      </p:sp>
      <p:sp>
        <p:nvSpPr>
          <p:cNvPr id="88073" name="Rectangle 359"/>
          <p:cNvSpPr>
            <a:spLocks noChangeArrowheads="1"/>
          </p:cNvSpPr>
          <p:nvPr/>
        </p:nvSpPr>
        <p:spPr bwMode="auto">
          <a:xfrm>
            <a:off x="0" y="5672138"/>
            <a:ext cx="9144000" cy="669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0"/>
              </a:spcBef>
            </a:pPr>
            <a:r>
              <a:rPr lang="en-US" sz="1400" b="0">
                <a:latin typeface="Times New Roman" pitchFamily="18" charset="0"/>
              </a:rPr>
              <a:t/>
            </a:r>
            <a:br>
              <a:rPr lang="en-US" sz="1400" b="0">
                <a:latin typeface="Times New Roman" pitchFamily="18" charset="0"/>
              </a:rPr>
            </a:br>
            <a:endParaRPr lang="en-US" sz="2400" b="0">
              <a:latin typeface="Times New Roman" pitchFamily="18" charset="0"/>
            </a:endParaRPr>
          </a:p>
        </p:txBody>
      </p:sp>
      <p:pic>
        <p:nvPicPr>
          <p:cNvPr id="88074" name="Picture 364" descr="02_3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38200" y="674544"/>
            <a:ext cx="5119688" cy="5676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390434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a:defRPr/>
            </a:pPr>
            <a:fld id="{59C8442B-A754-44BC-8CC8-23E735CC97FA}" type="slidenum">
              <a:rPr lang="en-US"/>
              <a:pPr>
                <a:defRPr/>
              </a:pPr>
              <a:t>42</a:t>
            </a:fld>
            <a:endParaRPr lang="en-US"/>
          </a:p>
        </p:txBody>
      </p:sp>
      <p:sp>
        <p:nvSpPr>
          <p:cNvPr id="89091" name="Rectangle 2"/>
          <p:cNvSpPr>
            <a:spLocks noGrp="1" noChangeArrowheads="1"/>
          </p:cNvSpPr>
          <p:nvPr>
            <p:ph type="title"/>
          </p:nvPr>
        </p:nvSpPr>
        <p:spPr/>
        <p:txBody>
          <a:bodyPr>
            <a:normAutofit/>
          </a:bodyPr>
          <a:lstStyle/>
          <a:p>
            <a:pPr algn="l" eaLnBrk="1" hangingPunct="1"/>
            <a:r>
              <a:rPr lang="en-US" sz="3200" noProof="1" smtClean="0">
                <a:solidFill>
                  <a:srgbClr val="FF0000"/>
                </a:solidFill>
              </a:rPr>
              <a:t>Structured-Programming Summary</a:t>
            </a:r>
            <a:endParaRPr lang="en-US" sz="3200" dirty="0" smtClean="0">
              <a:solidFill>
                <a:srgbClr val="FF0000"/>
              </a:solidFill>
            </a:endParaRPr>
          </a:p>
        </p:txBody>
      </p:sp>
      <p:sp>
        <p:nvSpPr>
          <p:cNvPr id="89092" name="Rectangle 3"/>
          <p:cNvSpPr>
            <a:spLocks noGrp="1" noChangeArrowheads="1"/>
          </p:cNvSpPr>
          <p:nvPr>
            <p:ph type="body" idx="1"/>
          </p:nvPr>
        </p:nvSpPr>
        <p:spPr/>
        <p:txBody>
          <a:bodyPr>
            <a:normAutofit fontScale="85000" lnSpcReduction="10000"/>
          </a:bodyPr>
          <a:lstStyle/>
          <a:p>
            <a:pPr eaLnBrk="1" hangingPunct="1"/>
            <a:r>
              <a:rPr lang="en-US" dirty="0" smtClean="0"/>
              <a:t>Structured programming</a:t>
            </a:r>
          </a:p>
          <a:p>
            <a:pPr lvl="1" eaLnBrk="1" hangingPunct="1"/>
            <a:r>
              <a:rPr lang="en-US" dirty="0" smtClean="0"/>
              <a:t>Programs easier to understand, test, debug and modify</a:t>
            </a:r>
          </a:p>
          <a:p>
            <a:pPr eaLnBrk="1" hangingPunct="1"/>
            <a:r>
              <a:rPr lang="en-US" dirty="0" smtClean="0"/>
              <a:t>Rules for structured programming</a:t>
            </a:r>
          </a:p>
          <a:p>
            <a:pPr lvl="1" eaLnBrk="1" hangingPunct="1"/>
            <a:r>
              <a:rPr lang="en-US" dirty="0" smtClean="0"/>
              <a:t>Only use single-entry/single-exit control structures</a:t>
            </a:r>
          </a:p>
          <a:p>
            <a:pPr lvl="1" eaLnBrk="1" hangingPunct="1"/>
            <a:r>
              <a:rPr lang="en-US" dirty="0" smtClean="0"/>
              <a:t>Rules</a:t>
            </a:r>
          </a:p>
          <a:p>
            <a:pPr lvl="2" eaLnBrk="1" hangingPunct="1">
              <a:buFontTx/>
              <a:buNone/>
            </a:pPr>
            <a:r>
              <a:rPr lang="en-US" dirty="0" smtClean="0"/>
              <a:t>1)  Begin with the “simplest flowchart”</a:t>
            </a:r>
          </a:p>
          <a:p>
            <a:pPr lvl="2" eaLnBrk="1" hangingPunct="1">
              <a:buFontTx/>
              <a:buNone/>
            </a:pPr>
            <a:r>
              <a:rPr lang="en-US" dirty="0" smtClean="0"/>
              <a:t>2)  Any rectangle (action) can be replaced by two rectangles (actions) in sequence</a:t>
            </a:r>
          </a:p>
          <a:p>
            <a:pPr lvl="2" eaLnBrk="1" hangingPunct="1">
              <a:buFontTx/>
              <a:buNone/>
            </a:pPr>
            <a:r>
              <a:rPr lang="en-US" dirty="0" smtClean="0"/>
              <a:t>3)  Any rectangle (action) can be replaced by any control structure (sequence, if, if/else, switch, while, do/while or for)</a:t>
            </a:r>
          </a:p>
          <a:p>
            <a:pPr lvl="2" eaLnBrk="1" hangingPunct="1">
              <a:buFontTx/>
              <a:buNone/>
            </a:pPr>
            <a:r>
              <a:rPr lang="en-US" dirty="0" smtClean="0"/>
              <a:t>4)  Rules 2 and 3 can be applied in any order and multiple times</a:t>
            </a:r>
          </a:p>
        </p:txBody>
      </p:sp>
      <p:sp>
        <p:nvSpPr>
          <p:cNvPr id="89093" name="Rectangle 4"/>
          <p:cNvSpPr>
            <a:spLocks noChangeArrowheads="1"/>
          </p:cNvSpPr>
          <p:nvPr/>
        </p:nvSpPr>
        <p:spPr bwMode="auto">
          <a:xfrm>
            <a:off x="0" y="1771650"/>
            <a:ext cx="5486400" cy="2228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US"/>
          </a:p>
        </p:txBody>
      </p:sp>
      <p:sp>
        <p:nvSpPr>
          <p:cNvPr id="89094" name="Rectangle 5"/>
          <p:cNvSpPr>
            <a:spLocks noChangeArrowheads="1"/>
          </p:cNvSpPr>
          <p:nvPr/>
        </p:nvSpPr>
        <p:spPr bwMode="auto">
          <a:xfrm>
            <a:off x="0" y="2971800"/>
            <a:ext cx="5486400" cy="639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0"/>
              </a:spcBef>
            </a:pPr>
            <a:r>
              <a:rPr lang="en-US" sz="1200" b="0">
                <a:solidFill>
                  <a:srgbClr val="000000"/>
                </a:solidFill>
                <a:latin typeface="Times New Roman" pitchFamily="18" charset="0"/>
              </a:rPr>
              <a:t> </a:t>
            </a:r>
            <a:endParaRPr lang="en-US" sz="1200" b="0">
              <a:latin typeface="Times New Roman" pitchFamily="18" charset="0"/>
            </a:endParaRPr>
          </a:p>
          <a:p>
            <a:pPr algn="l" eaLnBrk="0" hangingPunct="0">
              <a:spcBef>
                <a:spcPct val="0"/>
              </a:spcBef>
            </a:pPr>
            <a:endParaRPr lang="en-US" sz="2400" b="0">
              <a:latin typeface="Times New Roman" pitchFamily="18" charset="0"/>
            </a:endParaRPr>
          </a:p>
        </p:txBody>
      </p:sp>
      <p:sp>
        <p:nvSpPr>
          <p:cNvPr id="89095" name="Rectangle 6"/>
          <p:cNvSpPr>
            <a:spLocks noChangeArrowheads="1"/>
          </p:cNvSpPr>
          <p:nvPr/>
        </p:nvSpPr>
        <p:spPr bwMode="auto">
          <a:xfrm>
            <a:off x="0" y="3962400"/>
            <a:ext cx="9144000" cy="669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0"/>
              </a:spcBef>
            </a:pPr>
            <a:r>
              <a:rPr lang="en-US" sz="1400" b="0">
                <a:latin typeface="Times New Roman" pitchFamily="18" charset="0"/>
              </a:rPr>
              <a:t/>
            </a:r>
            <a:br>
              <a:rPr lang="en-US" sz="1400" b="0">
                <a:latin typeface="Times New Roman" pitchFamily="18" charset="0"/>
              </a:rPr>
            </a:br>
            <a:endParaRPr lang="en-US" sz="2400" b="0">
              <a:latin typeface="Times New Roman" pitchFamily="18" charset="0"/>
            </a:endParaRPr>
          </a:p>
        </p:txBody>
      </p:sp>
      <p:sp>
        <p:nvSpPr>
          <p:cNvPr id="89096" name="Rectangle 7"/>
          <p:cNvSpPr>
            <a:spLocks noChangeArrowheads="1"/>
          </p:cNvSpPr>
          <p:nvPr/>
        </p:nvSpPr>
        <p:spPr bwMode="auto">
          <a:xfrm>
            <a:off x="0" y="517525"/>
            <a:ext cx="5486400" cy="5154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US"/>
          </a:p>
        </p:txBody>
      </p:sp>
      <p:sp>
        <p:nvSpPr>
          <p:cNvPr id="89097" name="Rectangle 8"/>
          <p:cNvSpPr>
            <a:spLocks noChangeArrowheads="1"/>
          </p:cNvSpPr>
          <p:nvPr/>
        </p:nvSpPr>
        <p:spPr bwMode="auto">
          <a:xfrm>
            <a:off x="0" y="1717675"/>
            <a:ext cx="5486400" cy="639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0"/>
              </a:spcBef>
            </a:pPr>
            <a:r>
              <a:rPr lang="en-US" sz="1200" b="0">
                <a:latin typeface="Times New Roman" pitchFamily="18" charset="0"/>
              </a:rPr>
              <a:t> </a:t>
            </a:r>
          </a:p>
          <a:p>
            <a:pPr algn="l" eaLnBrk="0" hangingPunct="0">
              <a:spcBef>
                <a:spcPct val="0"/>
              </a:spcBef>
            </a:pPr>
            <a:endParaRPr lang="en-US" sz="2400" b="0">
              <a:latin typeface="Times New Roman" pitchFamily="18" charset="0"/>
            </a:endParaRPr>
          </a:p>
        </p:txBody>
      </p:sp>
      <p:sp>
        <p:nvSpPr>
          <p:cNvPr id="89098" name="Rectangle 9"/>
          <p:cNvSpPr>
            <a:spLocks noChangeArrowheads="1"/>
          </p:cNvSpPr>
          <p:nvPr/>
        </p:nvSpPr>
        <p:spPr bwMode="auto">
          <a:xfrm>
            <a:off x="0" y="5672138"/>
            <a:ext cx="9144000" cy="669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0"/>
              </a:spcBef>
            </a:pPr>
            <a:r>
              <a:rPr lang="en-US" sz="1400" b="0">
                <a:latin typeface="Times New Roman" pitchFamily="18" charset="0"/>
              </a:rPr>
              <a:t/>
            </a:r>
            <a:br>
              <a:rPr lang="en-US" sz="1400" b="0">
                <a:latin typeface="Times New Roman" pitchFamily="18" charset="0"/>
              </a:rPr>
            </a:br>
            <a:endParaRPr lang="en-US" sz="2400" b="0">
              <a:latin typeface="Times New Roman" pitchFamily="18" charset="0"/>
            </a:endParaRPr>
          </a:p>
        </p:txBody>
      </p:sp>
    </p:spTree>
    <p:extLst>
      <p:ext uri="{BB962C8B-B14F-4D97-AF65-F5344CB8AC3E}">
        <p14:creationId xmlns:p14="http://schemas.microsoft.com/office/powerpoint/2010/main" xmlns="" val="4129945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ED9EBFB-7ED1-4E7D-A06D-85E7F5A838F0}" type="slidenum">
              <a:rPr lang="en-US"/>
              <a:pPr>
                <a:defRPr/>
              </a:pPr>
              <a:t>43</a:t>
            </a:fld>
            <a:endParaRPr lang="en-US"/>
          </a:p>
        </p:txBody>
      </p:sp>
      <p:sp>
        <p:nvSpPr>
          <p:cNvPr id="90115" name="Rectangle 76"/>
          <p:cNvSpPr>
            <a:spLocks noGrp="1" noChangeArrowheads="1"/>
          </p:cNvSpPr>
          <p:nvPr>
            <p:ph type="title"/>
          </p:nvPr>
        </p:nvSpPr>
        <p:spPr/>
        <p:txBody>
          <a:bodyPr>
            <a:normAutofit/>
          </a:bodyPr>
          <a:lstStyle/>
          <a:p>
            <a:pPr algn="l" eaLnBrk="1" hangingPunct="1"/>
            <a:r>
              <a:rPr lang="en-US" sz="3200" noProof="1" smtClean="0">
                <a:solidFill>
                  <a:srgbClr val="FF0000"/>
                </a:solidFill>
              </a:rPr>
              <a:t>Structured-Programming Summary</a:t>
            </a:r>
            <a:endParaRPr lang="en-US" sz="3200" dirty="0" smtClean="0">
              <a:solidFill>
                <a:srgbClr val="FF0000"/>
              </a:solidFill>
            </a:endParaRPr>
          </a:p>
        </p:txBody>
      </p:sp>
      <p:pic>
        <p:nvPicPr>
          <p:cNvPr id="90116" name="Picture 78" descr="02_3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3400" y="1828800"/>
            <a:ext cx="8077200" cy="2265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06525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4F4E07E-A01E-4466-9419-B5985793F55A}" type="slidenum">
              <a:rPr lang="en-US"/>
              <a:pPr>
                <a:defRPr/>
              </a:pPr>
              <a:t>44</a:t>
            </a:fld>
            <a:endParaRPr lang="en-US"/>
          </a:p>
        </p:txBody>
      </p:sp>
      <p:sp>
        <p:nvSpPr>
          <p:cNvPr id="91139" name="Rectangle 2"/>
          <p:cNvSpPr>
            <a:spLocks noGrp="1" noChangeArrowheads="1"/>
          </p:cNvSpPr>
          <p:nvPr>
            <p:ph type="title"/>
          </p:nvPr>
        </p:nvSpPr>
        <p:spPr>
          <a:xfrm>
            <a:off x="381000" y="55418"/>
            <a:ext cx="8229600" cy="706582"/>
          </a:xfrm>
        </p:spPr>
        <p:txBody>
          <a:bodyPr>
            <a:normAutofit/>
          </a:bodyPr>
          <a:lstStyle/>
          <a:p>
            <a:pPr algn="l" eaLnBrk="1" hangingPunct="1"/>
            <a:r>
              <a:rPr lang="en-US" sz="3200" noProof="1" smtClean="0">
                <a:solidFill>
                  <a:srgbClr val="FF0000"/>
                </a:solidFill>
              </a:rPr>
              <a:t>Structured-Programming Summary</a:t>
            </a:r>
            <a:endParaRPr lang="en-US" sz="3200" dirty="0" smtClean="0">
              <a:solidFill>
                <a:srgbClr val="FF0000"/>
              </a:solidFill>
            </a:endParaRPr>
          </a:p>
        </p:txBody>
      </p:sp>
      <p:pic>
        <p:nvPicPr>
          <p:cNvPr id="91140" name="Picture 3" descr="02_3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7145" y="914400"/>
            <a:ext cx="8458200" cy="467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824269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0526CC9-9E45-4EE9-A243-F4662F28792C}" type="slidenum">
              <a:rPr lang="en-US"/>
              <a:pPr>
                <a:defRPr/>
              </a:pPr>
              <a:t>45</a:t>
            </a:fld>
            <a:endParaRPr lang="en-US"/>
          </a:p>
        </p:txBody>
      </p:sp>
      <p:sp>
        <p:nvSpPr>
          <p:cNvPr id="92163" name="Rectangle 2"/>
          <p:cNvSpPr>
            <a:spLocks noGrp="1" noChangeArrowheads="1"/>
          </p:cNvSpPr>
          <p:nvPr>
            <p:ph type="title"/>
          </p:nvPr>
        </p:nvSpPr>
        <p:spPr>
          <a:xfrm>
            <a:off x="457200" y="274638"/>
            <a:ext cx="8229600" cy="715962"/>
          </a:xfrm>
        </p:spPr>
        <p:txBody>
          <a:bodyPr>
            <a:normAutofit/>
          </a:bodyPr>
          <a:lstStyle/>
          <a:p>
            <a:pPr algn="l" eaLnBrk="1" hangingPunct="1"/>
            <a:r>
              <a:rPr lang="en-US" sz="3200" noProof="1" smtClean="0">
                <a:solidFill>
                  <a:srgbClr val="FF0000"/>
                </a:solidFill>
              </a:rPr>
              <a:t>Structured-Programming Summary</a:t>
            </a:r>
            <a:endParaRPr lang="en-US" sz="3200" dirty="0" smtClean="0">
              <a:solidFill>
                <a:srgbClr val="FF0000"/>
              </a:solidFill>
            </a:endParaRPr>
          </a:p>
        </p:txBody>
      </p:sp>
      <p:pic>
        <p:nvPicPr>
          <p:cNvPr id="92164" name="Picture 3" descr="02_3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143000" y="990600"/>
            <a:ext cx="56388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326790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C8DE1E8-16AD-41D9-BA4A-A3688AB11714}" type="slidenum">
              <a:rPr lang="en-US"/>
              <a:pPr>
                <a:defRPr/>
              </a:pPr>
              <a:t>46</a:t>
            </a:fld>
            <a:endParaRPr lang="en-US"/>
          </a:p>
        </p:txBody>
      </p:sp>
      <p:sp>
        <p:nvSpPr>
          <p:cNvPr id="93187" name="Rectangle 4"/>
          <p:cNvSpPr>
            <a:spLocks noGrp="1" noChangeArrowheads="1"/>
          </p:cNvSpPr>
          <p:nvPr>
            <p:ph type="title"/>
          </p:nvPr>
        </p:nvSpPr>
        <p:spPr/>
        <p:txBody>
          <a:bodyPr>
            <a:normAutofit/>
          </a:bodyPr>
          <a:lstStyle/>
          <a:p>
            <a:pPr algn="l" eaLnBrk="1" hangingPunct="1"/>
            <a:r>
              <a:rPr lang="en-US" sz="3600" noProof="1" smtClean="0">
                <a:solidFill>
                  <a:srgbClr val="FF0000"/>
                </a:solidFill>
              </a:rPr>
              <a:t>Structured-Programming Summary</a:t>
            </a:r>
            <a:endParaRPr lang="en-US" sz="3600" dirty="0" smtClean="0">
              <a:solidFill>
                <a:srgbClr val="FF0000"/>
              </a:solidFill>
            </a:endParaRPr>
          </a:p>
        </p:txBody>
      </p:sp>
      <p:sp>
        <p:nvSpPr>
          <p:cNvPr id="93188" name="Rectangle 5"/>
          <p:cNvSpPr>
            <a:spLocks noGrp="1" noChangeArrowheads="1"/>
          </p:cNvSpPr>
          <p:nvPr>
            <p:ph type="body" idx="1"/>
          </p:nvPr>
        </p:nvSpPr>
        <p:spPr/>
        <p:txBody>
          <a:bodyPr/>
          <a:lstStyle/>
          <a:p>
            <a:pPr eaLnBrk="1" hangingPunct="1"/>
            <a:r>
              <a:rPr lang="en-US" smtClean="0"/>
              <a:t>All programs broken down into</a:t>
            </a:r>
          </a:p>
          <a:p>
            <a:pPr lvl="1" eaLnBrk="1" hangingPunct="1"/>
            <a:r>
              <a:rPr lang="en-US" smtClean="0"/>
              <a:t>Sequence</a:t>
            </a:r>
          </a:p>
          <a:p>
            <a:pPr lvl="1" eaLnBrk="1" hangingPunct="1"/>
            <a:r>
              <a:rPr lang="en-US" smtClean="0"/>
              <a:t>Selection</a:t>
            </a:r>
          </a:p>
          <a:p>
            <a:pPr lvl="2" eaLnBrk="1" hangingPunct="1"/>
            <a:r>
              <a:rPr lang="en-US" b="1" smtClean="0">
                <a:latin typeface="Courier New" pitchFamily="49" charset="0"/>
              </a:rPr>
              <a:t>if</a:t>
            </a:r>
            <a:r>
              <a:rPr lang="en-US" smtClean="0"/>
              <a:t>, </a:t>
            </a:r>
            <a:r>
              <a:rPr lang="en-US" b="1" smtClean="0">
                <a:latin typeface="Courier New" pitchFamily="49" charset="0"/>
              </a:rPr>
              <a:t>if/else</a:t>
            </a:r>
            <a:r>
              <a:rPr lang="en-US" smtClean="0"/>
              <a:t>, or </a:t>
            </a:r>
            <a:r>
              <a:rPr lang="en-US" b="1" smtClean="0">
                <a:latin typeface="Courier New" pitchFamily="49" charset="0"/>
              </a:rPr>
              <a:t>switch</a:t>
            </a:r>
            <a:r>
              <a:rPr lang="en-US" smtClean="0"/>
              <a:t> </a:t>
            </a:r>
          </a:p>
          <a:p>
            <a:pPr lvl="2" eaLnBrk="1" hangingPunct="1"/>
            <a:r>
              <a:rPr lang="en-US" smtClean="0"/>
              <a:t>Any selection can be rewritten as an </a:t>
            </a:r>
            <a:r>
              <a:rPr lang="en-US" b="1" smtClean="0">
                <a:latin typeface="Courier New" pitchFamily="49" charset="0"/>
              </a:rPr>
              <a:t>if</a:t>
            </a:r>
            <a:r>
              <a:rPr lang="en-US" smtClean="0"/>
              <a:t> statement</a:t>
            </a:r>
          </a:p>
          <a:p>
            <a:pPr lvl="1" eaLnBrk="1" hangingPunct="1"/>
            <a:r>
              <a:rPr lang="en-US" smtClean="0"/>
              <a:t>Repetition</a:t>
            </a:r>
          </a:p>
          <a:p>
            <a:pPr lvl="2" eaLnBrk="1" hangingPunct="1"/>
            <a:r>
              <a:rPr lang="en-US" b="1" smtClean="0">
                <a:latin typeface="Courier New" pitchFamily="49" charset="0"/>
              </a:rPr>
              <a:t>while</a:t>
            </a:r>
            <a:r>
              <a:rPr lang="en-US" smtClean="0"/>
              <a:t>, </a:t>
            </a:r>
            <a:r>
              <a:rPr lang="en-US" b="1" smtClean="0">
                <a:latin typeface="Courier New" pitchFamily="49" charset="0"/>
              </a:rPr>
              <a:t>do/while</a:t>
            </a:r>
            <a:r>
              <a:rPr lang="en-US" smtClean="0"/>
              <a:t> or </a:t>
            </a:r>
            <a:r>
              <a:rPr lang="en-US" b="1" smtClean="0">
                <a:latin typeface="Courier New" pitchFamily="49" charset="0"/>
              </a:rPr>
              <a:t>for</a:t>
            </a:r>
          </a:p>
          <a:p>
            <a:pPr lvl="2" eaLnBrk="1" hangingPunct="1"/>
            <a:r>
              <a:rPr lang="en-US" smtClean="0"/>
              <a:t>Any repetition structure can be rewritten as a </a:t>
            </a:r>
            <a:r>
              <a:rPr lang="en-US" b="1" smtClean="0">
                <a:latin typeface="Courier New" pitchFamily="49" charset="0"/>
              </a:rPr>
              <a:t>while</a:t>
            </a:r>
            <a:r>
              <a:rPr lang="en-US" smtClean="0"/>
              <a:t> statement</a:t>
            </a:r>
          </a:p>
        </p:txBody>
      </p:sp>
    </p:spTree>
    <p:extLst>
      <p:ext uri="{BB962C8B-B14F-4D97-AF65-F5344CB8AC3E}">
        <p14:creationId xmlns:p14="http://schemas.microsoft.com/office/powerpoint/2010/main" xmlns="" val="1772355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002060"/>
                </a:solidFill>
                <a:latin typeface="Arial" pitchFamily="34" charset="0"/>
                <a:cs typeface="Arial" pitchFamily="34" charset="0"/>
              </a:rPr>
              <a:t>Switch --- General Format </a:t>
            </a:r>
            <a:endParaRPr lang="en-US" sz="3200"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a:buNone/>
            </a:pPr>
            <a:r>
              <a:rPr lang="en-US" sz="2400" dirty="0" smtClean="0">
                <a:latin typeface="Arial" pitchFamily="34" charset="0"/>
                <a:cs typeface="Arial" pitchFamily="34" charset="0"/>
              </a:rPr>
              <a:t>switch ( integer expression ) </a:t>
            </a:r>
          </a:p>
          <a:p>
            <a:pPr>
              <a:buNone/>
            </a:pPr>
            <a:r>
              <a:rPr lang="en-US" sz="2400" dirty="0" smtClean="0">
                <a:latin typeface="Arial" pitchFamily="34" charset="0"/>
                <a:cs typeface="Arial" pitchFamily="34" charset="0"/>
              </a:rPr>
              <a:t>{ </a:t>
            </a:r>
          </a:p>
          <a:p>
            <a:pPr>
              <a:buNone/>
            </a:pPr>
            <a:r>
              <a:rPr lang="en-US" sz="2400" dirty="0" smtClean="0">
                <a:latin typeface="Arial" pitchFamily="34" charset="0"/>
                <a:cs typeface="Arial" pitchFamily="34" charset="0"/>
              </a:rPr>
              <a:t>case constant 1 : </a:t>
            </a:r>
          </a:p>
          <a:p>
            <a:pPr>
              <a:buNone/>
            </a:pPr>
            <a:r>
              <a:rPr lang="en-US" sz="2400" dirty="0" smtClean="0">
                <a:latin typeface="Arial" pitchFamily="34" charset="0"/>
                <a:cs typeface="Arial" pitchFamily="34" charset="0"/>
              </a:rPr>
              <a:t>	do this ; </a:t>
            </a:r>
          </a:p>
          <a:p>
            <a:pPr>
              <a:buNone/>
            </a:pPr>
            <a:r>
              <a:rPr lang="en-US" sz="2400" dirty="0" smtClean="0">
                <a:latin typeface="Arial" pitchFamily="34" charset="0"/>
                <a:cs typeface="Arial" pitchFamily="34" charset="0"/>
              </a:rPr>
              <a:t>case constant 2 : </a:t>
            </a:r>
          </a:p>
          <a:p>
            <a:pPr>
              <a:buNone/>
            </a:pPr>
            <a:r>
              <a:rPr lang="en-US" sz="2400" dirty="0" smtClean="0">
                <a:latin typeface="Arial" pitchFamily="34" charset="0"/>
                <a:cs typeface="Arial" pitchFamily="34" charset="0"/>
              </a:rPr>
              <a:t>	do this ; </a:t>
            </a:r>
          </a:p>
          <a:p>
            <a:pPr>
              <a:buNone/>
            </a:pPr>
            <a:r>
              <a:rPr lang="en-US" sz="2400" dirty="0" smtClean="0">
                <a:latin typeface="Arial" pitchFamily="34" charset="0"/>
                <a:cs typeface="Arial" pitchFamily="34" charset="0"/>
              </a:rPr>
              <a:t>case constant 3 : </a:t>
            </a:r>
          </a:p>
          <a:p>
            <a:pPr>
              <a:buNone/>
            </a:pPr>
            <a:r>
              <a:rPr lang="en-US" sz="2400" dirty="0" smtClean="0">
                <a:latin typeface="Arial" pitchFamily="34" charset="0"/>
                <a:cs typeface="Arial" pitchFamily="34" charset="0"/>
              </a:rPr>
              <a:t>	do this ; </a:t>
            </a:r>
          </a:p>
          <a:p>
            <a:pPr>
              <a:buNone/>
            </a:pPr>
            <a:r>
              <a:rPr lang="en-US" sz="2400" dirty="0" smtClean="0">
                <a:latin typeface="Arial" pitchFamily="34" charset="0"/>
                <a:cs typeface="Arial" pitchFamily="34" charset="0"/>
              </a:rPr>
              <a:t>default : </a:t>
            </a:r>
          </a:p>
          <a:p>
            <a:pPr>
              <a:buNone/>
            </a:pPr>
            <a:r>
              <a:rPr lang="en-US" sz="2400" dirty="0" smtClean="0">
                <a:latin typeface="Arial" pitchFamily="34" charset="0"/>
                <a:cs typeface="Arial" pitchFamily="34" charset="0"/>
              </a:rPr>
              <a:t>	do this ; </a:t>
            </a:r>
          </a:p>
          <a:p>
            <a:pPr>
              <a:buNone/>
            </a:pPr>
            <a:r>
              <a:rPr lang="en-US" sz="2400" dirty="0" smtClean="0">
                <a:latin typeface="Arial" pitchFamily="34" charset="0"/>
                <a:cs typeface="Arial" pitchFamily="34" charset="0"/>
              </a:rPr>
              <a:t>} </a:t>
            </a: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5</a:t>
            </a:fld>
            <a:endParaRPr lang="en-US" dirty="0"/>
          </a:p>
        </p:txBody>
      </p:sp>
    </p:spTree>
    <p:extLst>
      <p:ext uri="{BB962C8B-B14F-4D97-AF65-F5344CB8AC3E}">
        <p14:creationId xmlns:p14="http://schemas.microsoft.com/office/powerpoint/2010/main" xmlns="" val="2243692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rmAutofit/>
          </a:bodyPr>
          <a:lstStyle/>
          <a:p>
            <a:pPr algn="l"/>
            <a:r>
              <a:rPr lang="en-US" sz="3200" dirty="0" smtClean="0">
                <a:solidFill>
                  <a:srgbClr val="002060"/>
                </a:solidFill>
                <a:latin typeface="Arial" pitchFamily="34" charset="0"/>
                <a:cs typeface="Arial" pitchFamily="34" charset="0"/>
              </a:rPr>
              <a:t>Switch statement ---- incorrect </a:t>
            </a:r>
            <a:endParaRPr lang="en-US" sz="3200"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57200" y="762000"/>
            <a:ext cx="8229600" cy="5562600"/>
          </a:xfrm>
        </p:spPr>
        <p:txBody>
          <a:bodyPr>
            <a:noAutofit/>
          </a:bodyPr>
          <a:lstStyle/>
          <a:p>
            <a:pPr>
              <a:buNone/>
            </a:pPr>
            <a:r>
              <a:rPr lang="en-US" sz="2000" dirty="0" smtClean="0">
                <a:latin typeface="Arial" pitchFamily="34" charset="0"/>
                <a:cs typeface="Arial" pitchFamily="34" charset="0"/>
              </a:rPr>
              <a:t>void main( ) </a:t>
            </a:r>
          </a:p>
          <a:p>
            <a:pPr>
              <a:buNone/>
            </a:pPr>
            <a:r>
              <a:rPr lang="en-US" sz="2000" dirty="0" smtClean="0">
                <a:latin typeface="Arial" pitchFamily="34" charset="0"/>
                <a:cs typeface="Arial" pitchFamily="34" charset="0"/>
              </a:rPr>
              <a:t>{ </a:t>
            </a:r>
          </a:p>
          <a:p>
            <a:pPr>
              <a:buNone/>
            </a:pPr>
            <a:r>
              <a:rPr lang="en-US" sz="2000" dirty="0" err="1" smtClean="0">
                <a:latin typeface="Arial" pitchFamily="34" charset="0"/>
                <a:cs typeface="Arial" pitchFamily="34" charset="0"/>
              </a:rPr>
              <a:t>int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 2 ; </a:t>
            </a:r>
          </a:p>
          <a:p>
            <a:pPr>
              <a:buNone/>
            </a:pPr>
            <a:r>
              <a:rPr lang="en-US" sz="2000" dirty="0" smtClean="0">
                <a:latin typeface="Arial" pitchFamily="34" charset="0"/>
                <a:cs typeface="Arial" pitchFamily="34" charset="0"/>
              </a:rPr>
              <a:t>	switch (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 </a:t>
            </a:r>
          </a:p>
          <a:p>
            <a:pPr>
              <a:buNone/>
            </a:pPr>
            <a:r>
              <a:rPr lang="en-US" sz="2000" dirty="0" smtClean="0">
                <a:latin typeface="Arial" pitchFamily="34" charset="0"/>
                <a:cs typeface="Arial" pitchFamily="34" charset="0"/>
              </a:rPr>
              <a:t>	{ </a:t>
            </a:r>
          </a:p>
          <a:p>
            <a:pPr>
              <a:buNone/>
            </a:pPr>
            <a:r>
              <a:rPr lang="en-US" sz="2000" dirty="0" smtClean="0">
                <a:latin typeface="Arial" pitchFamily="34" charset="0"/>
                <a:cs typeface="Arial" pitchFamily="34" charset="0"/>
              </a:rPr>
              <a:t>	case 1 : </a:t>
            </a:r>
          </a:p>
          <a:p>
            <a:pPr>
              <a:buNone/>
            </a:pP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"I am in case 1 \n" ) ; </a:t>
            </a:r>
          </a:p>
          <a:p>
            <a:pPr>
              <a:buNone/>
            </a:pPr>
            <a:r>
              <a:rPr lang="en-US" sz="2000" dirty="0" smtClean="0">
                <a:latin typeface="Arial" pitchFamily="34" charset="0"/>
                <a:cs typeface="Arial" pitchFamily="34" charset="0"/>
              </a:rPr>
              <a:t>	case 2 : </a:t>
            </a:r>
          </a:p>
          <a:p>
            <a:pPr>
              <a:buNone/>
            </a:pP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"I am in case 2 \n" ) ; </a:t>
            </a:r>
          </a:p>
          <a:p>
            <a:pPr>
              <a:buNone/>
            </a:pPr>
            <a:r>
              <a:rPr lang="en-US" sz="2000" dirty="0" smtClean="0">
                <a:latin typeface="Arial" pitchFamily="34" charset="0"/>
                <a:cs typeface="Arial" pitchFamily="34" charset="0"/>
              </a:rPr>
              <a:t>	case 3 : </a:t>
            </a:r>
          </a:p>
          <a:p>
            <a:pPr>
              <a:buNone/>
            </a:pP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"I am in case 3 \n" ) ; </a:t>
            </a:r>
          </a:p>
          <a:p>
            <a:pPr>
              <a:buNone/>
            </a:pPr>
            <a:r>
              <a:rPr lang="en-US" sz="2000" dirty="0" smtClean="0">
                <a:latin typeface="Arial" pitchFamily="34" charset="0"/>
                <a:cs typeface="Arial" pitchFamily="34" charset="0"/>
              </a:rPr>
              <a:t>	default : </a:t>
            </a:r>
          </a:p>
          <a:p>
            <a:pPr>
              <a:buNone/>
            </a:pPr>
            <a:r>
              <a:rPr lang="de-DE" sz="2000" dirty="0" smtClean="0">
                <a:latin typeface="Arial" pitchFamily="34" charset="0"/>
                <a:cs typeface="Arial" pitchFamily="34" charset="0"/>
              </a:rPr>
              <a:t>		printf ( "I am in default \n" ) ; </a:t>
            </a:r>
          </a:p>
          <a:p>
            <a:pPr>
              <a:buNone/>
            </a:pPr>
            <a:r>
              <a:rPr lang="en-US" sz="2000" dirty="0" smtClean="0">
                <a:latin typeface="Arial" pitchFamily="34" charset="0"/>
                <a:cs typeface="Arial" pitchFamily="34" charset="0"/>
              </a:rPr>
              <a:t>	}                                                          </a:t>
            </a:r>
            <a:r>
              <a:rPr lang="en-US" sz="2400" dirty="0" smtClean="0">
                <a:solidFill>
                  <a:srgbClr val="C00000"/>
                </a:solidFill>
                <a:latin typeface="Arial" pitchFamily="34" charset="0"/>
                <a:cs typeface="Arial" pitchFamily="34" charset="0"/>
              </a:rPr>
              <a:t>/* What is the out put? */</a:t>
            </a:r>
          </a:p>
          <a:p>
            <a:pPr>
              <a:buNone/>
            </a:pP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6</a:t>
            </a:fld>
            <a:endParaRPr lang="en-US" dirty="0"/>
          </a:p>
        </p:txBody>
      </p:sp>
    </p:spTree>
    <p:extLst>
      <p:ext uri="{BB962C8B-B14F-4D97-AF65-F5344CB8AC3E}">
        <p14:creationId xmlns:p14="http://schemas.microsoft.com/office/powerpoint/2010/main" xmlns="" val="38901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002060"/>
                </a:solidFill>
                <a:latin typeface="Arial" pitchFamily="34" charset="0"/>
                <a:cs typeface="Arial" pitchFamily="34" charset="0"/>
              </a:rPr>
              <a:t>Switch statement ---- incorrect output</a:t>
            </a:r>
            <a:endParaRPr lang="en-US" sz="3200" dirty="0"/>
          </a:p>
        </p:txBody>
      </p:sp>
      <p:sp>
        <p:nvSpPr>
          <p:cNvPr id="3" name="Content Placeholder 2"/>
          <p:cNvSpPr>
            <a:spLocks noGrp="1"/>
          </p:cNvSpPr>
          <p:nvPr>
            <p:ph idx="1"/>
          </p:nvPr>
        </p:nvSpPr>
        <p:spPr/>
        <p:txBody>
          <a:bodyPr>
            <a:normAutofit lnSpcReduction="10000"/>
          </a:bodyPr>
          <a:lstStyle/>
          <a:p>
            <a:r>
              <a:rPr lang="fr-FR" dirty="0" smtClean="0"/>
              <a:t>I </a:t>
            </a:r>
            <a:r>
              <a:rPr lang="fr-FR" dirty="0" err="1" smtClean="0"/>
              <a:t>am</a:t>
            </a:r>
            <a:r>
              <a:rPr lang="fr-FR" dirty="0" smtClean="0"/>
              <a:t> in case 2</a:t>
            </a:r>
            <a:endParaRPr lang="en-US" dirty="0" smtClean="0"/>
          </a:p>
          <a:p>
            <a:r>
              <a:rPr lang="en-US" dirty="0" smtClean="0"/>
              <a:t>I am in case 3 </a:t>
            </a:r>
          </a:p>
          <a:p>
            <a:r>
              <a:rPr lang="en-US" dirty="0" smtClean="0"/>
              <a:t>I am in default </a:t>
            </a:r>
          </a:p>
          <a:p>
            <a:pPr marL="0" indent="0">
              <a:buNone/>
            </a:pPr>
            <a:endParaRPr lang="fr-FR" dirty="0" smtClean="0"/>
          </a:p>
          <a:p>
            <a:pPr marL="0" indent="0">
              <a:buNone/>
            </a:pPr>
            <a:endParaRPr lang="fr-FR" dirty="0"/>
          </a:p>
          <a:p>
            <a:pPr marL="0" indent="0">
              <a:buNone/>
            </a:pPr>
            <a:r>
              <a:rPr lang="fr-FR" dirty="0" err="1" smtClean="0"/>
              <a:t>Why</a:t>
            </a:r>
            <a:r>
              <a:rPr lang="fr-FR" dirty="0" smtClean="0"/>
              <a:t>  ?</a:t>
            </a:r>
          </a:p>
          <a:p>
            <a:r>
              <a:rPr lang="fr-FR" dirty="0" smtClean="0"/>
              <a:t>Correct program </a:t>
            </a:r>
            <a:r>
              <a:rPr lang="fr-FR" dirty="0" err="1" smtClean="0"/>
              <a:t>would</a:t>
            </a:r>
            <a:r>
              <a:rPr lang="fr-FR" dirty="0" smtClean="0"/>
              <a:t> </a:t>
            </a:r>
            <a:r>
              <a:rPr lang="fr-FR" dirty="0" err="1" smtClean="0"/>
              <a:t>be</a:t>
            </a:r>
            <a:endParaRPr lang="fr-FR" dirty="0" smtClean="0"/>
          </a:p>
          <a:p>
            <a:pPr marL="0" indent="0">
              <a:buNone/>
            </a:pPr>
            <a:r>
              <a:rPr lang="fr-FR" dirty="0" smtClean="0"/>
              <a:t>	</a:t>
            </a:r>
            <a:endParaRPr lang="en-US" dirty="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7</a:t>
            </a:fld>
            <a:endParaRPr lang="en-US" dirty="0"/>
          </a:p>
        </p:txBody>
      </p:sp>
    </p:spTree>
    <p:extLst>
      <p:ext uri="{BB962C8B-B14F-4D97-AF65-F5344CB8AC3E}">
        <p14:creationId xmlns:p14="http://schemas.microsoft.com/office/powerpoint/2010/main" xmlns="" val="1319173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8</a:t>
            </a:fld>
            <a:endParaRPr lang="en-US" dirty="0"/>
          </a:p>
        </p:txBody>
      </p:sp>
      <p:sp>
        <p:nvSpPr>
          <p:cNvPr id="6" name="Rectangle 5"/>
          <p:cNvSpPr/>
          <p:nvPr/>
        </p:nvSpPr>
        <p:spPr>
          <a:xfrm>
            <a:off x="457200" y="813374"/>
            <a:ext cx="5257800" cy="5940088"/>
          </a:xfrm>
          <a:prstGeom prst="rect">
            <a:avLst/>
          </a:prstGeom>
        </p:spPr>
        <p:txBody>
          <a:bodyPr wrap="square">
            <a:spAutoFit/>
          </a:bodyPr>
          <a:lstStyle/>
          <a:p>
            <a:r>
              <a:rPr lang="en-US" sz="2000" dirty="0" smtClean="0">
                <a:latin typeface="Arial" pitchFamily="34" charset="0"/>
                <a:cs typeface="Arial" pitchFamily="34" charset="0"/>
              </a:rPr>
              <a:t>void main( ) </a:t>
            </a:r>
          </a:p>
          <a:p>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 2 ; </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switch (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 </a:t>
            </a:r>
          </a:p>
          <a:p>
            <a:r>
              <a:rPr lang="en-US" sz="2000" dirty="0" smtClean="0">
                <a:latin typeface="Arial" pitchFamily="34" charset="0"/>
                <a:cs typeface="Arial" pitchFamily="34" charset="0"/>
              </a:rPr>
              <a:t>	{ </a:t>
            </a:r>
          </a:p>
          <a:p>
            <a:r>
              <a:rPr lang="en-US" sz="2000" dirty="0" smtClean="0">
                <a:latin typeface="Arial" pitchFamily="34" charset="0"/>
                <a:cs typeface="Arial" pitchFamily="34" charset="0"/>
              </a:rPr>
              <a:t>	case 1 : </a:t>
            </a: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"I am in case 1 \n" ) ; </a:t>
            </a:r>
          </a:p>
          <a:p>
            <a:r>
              <a:rPr lang="en-US" sz="2000" dirty="0" smtClean="0">
                <a:latin typeface="Arial" pitchFamily="34" charset="0"/>
                <a:cs typeface="Arial" pitchFamily="34" charset="0"/>
              </a:rPr>
              <a:t>		break ; </a:t>
            </a:r>
          </a:p>
          <a:p>
            <a:r>
              <a:rPr lang="en-US" sz="2000" dirty="0" smtClean="0">
                <a:latin typeface="Arial" pitchFamily="34" charset="0"/>
                <a:cs typeface="Arial" pitchFamily="34" charset="0"/>
              </a:rPr>
              <a:t>	case 2 : </a:t>
            </a: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"I am in case 2 \n" ) ; </a:t>
            </a:r>
          </a:p>
          <a:p>
            <a:r>
              <a:rPr lang="en-US" sz="2000" dirty="0" smtClean="0">
                <a:latin typeface="Arial" pitchFamily="34" charset="0"/>
                <a:cs typeface="Arial" pitchFamily="34" charset="0"/>
              </a:rPr>
              <a:t>		break ; </a:t>
            </a:r>
          </a:p>
          <a:p>
            <a:r>
              <a:rPr lang="en-US" sz="2000" dirty="0" smtClean="0">
                <a:latin typeface="Arial" pitchFamily="34" charset="0"/>
                <a:cs typeface="Arial" pitchFamily="34" charset="0"/>
              </a:rPr>
              <a:t>	case 3 : </a:t>
            </a: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"I am in case 3 \n" ) ; </a:t>
            </a:r>
          </a:p>
          <a:p>
            <a:r>
              <a:rPr lang="en-US" sz="2000" dirty="0" smtClean="0">
                <a:latin typeface="Arial" pitchFamily="34" charset="0"/>
                <a:cs typeface="Arial" pitchFamily="34" charset="0"/>
              </a:rPr>
              <a:t>		break ; </a:t>
            </a:r>
          </a:p>
          <a:p>
            <a:r>
              <a:rPr lang="en-US" sz="2000" dirty="0" smtClean="0">
                <a:latin typeface="Arial" pitchFamily="34" charset="0"/>
                <a:cs typeface="Arial" pitchFamily="34" charset="0"/>
              </a:rPr>
              <a:t>	default : </a:t>
            </a:r>
          </a:p>
          <a:p>
            <a:r>
              <a:rPr lang="de-DE" sz="2000" dirty="0" smtClean="0">
                <a:latin typeface="Arial" pitchFamily="34" charset="0"/>
                <a:cs typeface="Arial" pitchFamily="34" charset="0"/>
              </a:rPr>
              <a:t>		printf ( "I am in default \n" ) ; </a:t>
            </a:r>
          </a:p>
          <a:p>
            <a:r>
              <a:rPr lang="en-US" sz="2000" dirty="0" smtClean="0">
                <a:latin typeface="Arial" pitchFamily="34" charset="0"/>
                <a:cs typeface="Arial" pitchFamily="34" charset="0"/>
              </a:rPr>
              <a:t>	} </a:t>
            </a:r>
          </a:p>
          <a:p>
            <a:r>
              <a:rPr lang="en-US" sz="2000" dirty="0" smtClean="0">
                <a:latin typeface="Arial" pitchFamily="34" charset="0"/>
                <a:cs typeface="Arial" pitchFamily="34" charset="0"/>
              </a:rPr>
              <a:t>} </a:t>
            </a:r>
          </a:p>
        </p:txBody>
      </p:sp>
      <p:sp>
        <p:nvSpPr>
          <p:cNvPr id="2" name="Rectangle 1"/>
          <p:cNvSpPr/>
          <p:nvPr/>
        </p:nvSpPr>
        <p:spPr>
          <a:xfrm>
            <a:off x="457200" y="228599"/>
            <a:ext cx="5444119" cy="584775"/>
          </a:xfrm>
          <a:prstGeom prst="rect">
            <a:avLst/>
          </a:prstGeom>
        </p:spPr>
        <p:txBody>
          <a:bodyPr wrap="none">
            <a:spAutoFit/>
          </a:bodyPr>
          <a:lstStyle/>
          <a:p>
            <a:r>
              <a:rPr lang="en-US" sz="3200" dirty="0" smtClean="0">
                <a:solidFill>
                  <a:srgbClr val="002060"/>
                </a:solidFill>
                <a:latin typeface="Arial" pitchFamily="34" charset="0"/>
                <a:cs typeface="Arial" pitchFamily="34" charset="0"/>
              </a:rPr>
              <a:t>Switch statement ---- correct </a:t>
            </a:r>
            <a:endParaRPr lang="en-US" dirty="0"/>
          </a:p>
        </p:txBody>
      </p:sp>
      <p:sp>
        <p:nvSpPr>
          <p:cNvPr id="3" name="Rectangle 2"/>
          <p:cNvSpPr/>
          <p:nvPr/>
        </p:nvSpPr>
        <p:spPr>
          <a:xfrm>
            <a:off x="5880537" y="1752600"/>
            <a:ext cx="2816128" cy="830997"/>
          </a:xfrm>
          <a:prstGeom prst="rect">
            <a:avLst/>
          </a:prstGeom>
        </p:spPr>
        <p:txBody>
          <a:bodyPr wrap="square">
            <a:spAutoFit/>
          </a:bodyPr>
          <a:lstStyle/>
          <a:p>
            <a:r>
              <a:rPr lang="fr-FR" sz="2400" dirty="0" smtClean="0">
                <a:latin typeface="Arial" pitchFamily="34" charset="0"/>
                <a:cs typeface="Arial" pitchFamily="34" charset="0"/>
              </a:rPr>
              <a:t>Output: </a:t>
            </a:r>
          </a:p>
          <a:p>
            <a:r>
              <a:rPr lang="en-US" sz="2400" dirty="0" smtClean="0">
                <a:latin typeface="Arial" pitchFamily="34" charset="0"/>
                <a:cs typeface="Arial" pitchFamily="34" charset="0"/>
              </a:rPr>
              <a:t>I am in case 2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473309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5DD7E7D3-E8B0-41A6-A8AB-D7AC96F4254F}" type="datetime1">
              <a:rPr lang="en-US" smtClean="0"/>
              <a:pPr>
                <a:defRPr/>
              </a:pPr>
              <a:t>5/26/2012</a:t>
            </a:fld>
            <a:endParaRPr lang="en-US" dirty="0"/>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9</a:t>
            </a:fld>
            <a:endParaRPr lang="en-US" dirty="0"/>
          </a:p>
        </p:txBody>
      </p:sp>
      <p:sp>
        <p:nvSpPr>
          <p:cNvPr id="3" name="Content Placeholder 2"/>
          <p:cNvSpPr>
            <a:spLocks noGrp="1"/>
          </p:cNvSpPr>
          <p:nvPr>
            <p:ph idx="4294967295"/>
          </p:nvPr>
        </p:nvSpPr>
        <p:spPr>
          <a:xfrm>
            <a:off x="381000" y="841084"/>
            <a:ext cx="4529166" cy="5786454"/>
          </a:xfrm>
        </p:spPr>
        <p:txBody>
          <a:bodyPr>
            <a:normAutofit fontScale="47500" lnSpcReduction="20000"/>
          </a:bodyPr>
          <a:lstStyle/>
          <a:p>
            <a:pPr>
              <a:buNone/>
            </a:pPr>
            <a:r>
              <a:rPr lang="en-US" sz="4200" dirty="0" smtClean="0">
                <a:latin typeface="Arial" pitchFamily="34" charset="0"/>
                <a:cs typeface="Arial" pitchFamily="34" charset="0"/>
              </a:rPr>
              <a:t>void main( ) </a:t>
            </a:r>
          </a:p>
          <a:p>
            <a:pPr>
              <a:buNone/>
            </a:pPr>
            <a:r>
              <a:rPr lang="en-US" sz="4200" dirty="0" smtClean="0">
                <a:latin typeface="Arial" pitchFamily="34" charset="0"/>
                <a:cs typeface="Arial" pitchFamily="34" charset="0"/>
              </a:rPr>
              <a:t>{ </a:t>
            </a:r>
          </a:p>
          <a:p>
            <a:pPr>
              <a:buNone/>
            </a:pPr>
            <a:r>
              <a:rPr lang="en-US" sz="4200" dirty="0" err="1" smtClean="0">
                <a:latin typeface="Arial" pitchFamily="34" charset="0"/>
                <a:cs typeface="Arial" pitchFamily="34" charset="0"/>
              </a:rPr>
              <a:t>int</a:t>
            </a:r>
            <a:r>
              <a:rPr lang="en-US" sz="4200" dirty="0" smtClean="0">
                <a:latin typeface="Arial" pitchFamily="34" charset="0"/>
                <a:cs typeface="Arial" pitchFamily="34" charset="0"/>
              </a:rPr>
              <a:t> </a:t>
            </a:r>
            <a:r>
              <a:rPr lang="en-US" sz="4200" dirty="0" err="1" smtClean="0">
                <a:latin typeface="Arial" pitchFamily="34" charset="0"/>
                <a:cs typeface="Arial" pitchFamily="34" charset="0"/>
              </a:rPr>
              <a:t>i</a:t>
            </a:r>
            <a:r>
              <a:rPr lang="en-US" sz="4200" dirty="0" smtClean="0">
                <a:latin typeface="Arial" pitchFamily="34" charset="0"/>
                <a:cs typeface="Arial" pitchFamily="34" charset="0"/>
              </a:rPr>
              <a:t> = 22 ; </a:t>
            </a:r>
          </a:p>
          <a:p>
            <a:pPr>
              <a:buNone/>
            </a:pPr>
            <a:r>
              <a:rPr lang="en-US" sz="4200" dirty="0" smtClean="0">
                <a:latin typeface="Arial" pitchFamily="34" charset="0"/>
                <a:cs typeface="Arial" pitchFamily="34" charset="0"/>
              </a:rPr>
              <a:t>	switch ( </a:t>
            </a:r>
            <a:r>
              <a:rPr lang="en-US" sz="4200" dirty="0" err="1" smtClean="0">
                <a:latin typeface="Arial" pitchFamily="34" charset="0"/>
                <a:cs typeface="Arial" pitchFamily="34" charset="0"/>
              </a:rPr>
              <a:t>i</a:t>
            </a:r>
            <a:r>
              <a:rPr lang="en-US" sz="4200" dirty="0" smtClean="0">
                <a:latin typeface="Arial" pitchFamily="34" charset="0"/>
                <a:cs typeface="Arial" pitchFamily="34" charset="0"/>
              </a:rPr>
              <a:t> ) </a:t>
            </a:r>
          </a:p>
          <a:p>
            <a:pPr>
              <a:buNone/>
            </a:pPr>
            <a:r>
              <a:rPr lang="en-US" sz="4200" dirty="0" smtClean="0">
                <a:latin typeface="Arial" pitchFamily="34" charset="0"/>
                <a:cs typeface="Arial" pitchFamily="34" charset="0"/>
              </a:rPr>
              <a:t>	{ </a:t>
            </a:r>
          </a:p>
          <a:p>
            <a:pPr>
              <a:buNone/>
            </a:pPr>
            <a:r>
              <a:rPr lang="en-US" sz="4200" dirty="0" smtClean="0">
                <a:latin typeface="Arial" pitchFamily="34" charset="0"/>
                <a:cs typeface="Arial" pitchFamily="34" charset="0"/>
              </a:rPr>
              <a:t>	case 121 : </a:t>
            </a:r>
          </a:p>
          <a:p>
            <a:pPr>
              <a:buNone/>
            </a:pPr>
            <a:r>
              <a:rPr lang="en-US" sz="4200" dirty="0" smtClean="0">
                <a:latin typeface="Arial" pitchFamily="34" charset="0"/>
                <a:cs typeface="Arial" pitchFamily="34" charset="0"/>
              </a:rPr>
              <a:t>		</a:t>
            </a:r>
            <a:r>
              <a:rPr lang="en-US" sz="4200" dirty="0" err="1" smtClean="0">
                <a:latin typeface="Arial" pitchFamily="34" charset="0"/>
                <a:cs typeface="Arial" pitchFamily="34" charset="0"/>
              </a:rPr>
              <a:t>printf</a:t>
            </a:r>
            <a:r>
              <a:rPr lang="en-US" sz="4200" dirty="0" smtClean="0">
                <a:latin typeface="Arial" pitchFamily="34" charset="0"/>
                <a:cs typeface="Arial" pitchFamily="34" charset="0"/>
              </a:rPr>
              <a:t> ( "I am in case 121 \n" ) ; </a:t>
            </a:r>
          </a:p>
          <a:p>
            <a:pPr>
              <a:buNone/>
            </a:pPr>
            <a:r>
              <a:rPr lang="en-US" sz="4200" dirty="0" smtClean="0">
                <a:latin typeface="Arial" pitchFamily="34" charset="0"/>
                <a:cs typeface="Arial" pitchFamily="34" charset="0"/>
              </a:rPr>
              <a:t>		break ; </a:t>
            </a:r>
          </a:p>
          <a:p>
            <a:pPr>
              <a:buNone/>
            </a:pPr>
            <a:r>
              <a:rPr lang="en-US" sz="4200" dirty="0" smtClean="0">
                <a:latin typeface="Arial" pitchFamily="34" charset="0"/>
                <a:cs typeface="Arial" pitchFamily="34" charset="0"/>
              </a:rPr>
              <a:t>	case 7 : </a:t>
            </a:r>
          </a:p>
          <a:p>
            <a:pPr>
              <a:buNone/>
            </a:pPr>
            <a:r>
              <a:rPr lang="en-US" sz="4200" dirty="0" smtClean="0">
                <a:latin typeface="Arial" pitchFamily="34" charset="0"/>
                <a:cs typeface="Arial" pitchFamily="34" charset="0"/>
              </a:rPr>
              <a:t>		</a:t>
            </a:r>
            <a:r>
              <a:rPr lang="en-US" sz="4200" dirty="0" err="1" smtClean="0">
                <a:latin typeface="Arial" pitchFamily="34" charset="0"/>
                <a:cs typeface="Arial" pitchFamily="34" charset="0"/>
              </a:rPr>
              <a:t>printf</a:t>
            </a:r>
            <a:r>
              <a:rPr lang="en-US" sz="4200" dirty="0" smtClean="0">
                <a:latin typeface="Arial" pitchFamily="34" charset="0"/>
                <a:cs typeface="Arial" pitchFamily="34" charset="0"/>
              </a:rPr>
              <a:t> ( "I am in case 7 \n" ) ; </a:t>
            </a:r>
          </a:p>
          <a:p>
            <a:pPr>
              <a:buNone/>
            </a:pPr>
            <a:r>
              <a:rPr lang="en-US" sz="4200" dirty="0" smtClean="0">
                <a:latin typeface="Arial" pitchFamily="34" charset="0"/>
                <a:cs typeface="Arial" pitchFamily="34" charset="0"/>
              </a:rPr>
              <a:t>		break ; </a:t>
            </a:r>
          </a:p>
          <a:p>
            <a:pPr>
              <a:buNone/>
            </a:pPr>
            <a:r>
              <a:rPr lang="en-US" sz="4200" dirty="0" smtClean="0">
                <a:latin typeface="Arial" pitchFamily="34" charset="0"/>
                <a:cs typeface="Arial" pitchFamily="34" charset="0"/>
              </a:rPr>
              <a:t>	case 22 : </a:t>
            </a:r>
          </a:p>
          <a:p>
            <a:pPr>
              <a:buNone/>
            </a:pPr>
            <a:r>
              <a:rPr lang="en-US" sz="4200" dirty="0" smtClean="0">
                <a:latin typeface="Arial" pitchFamily="34" charset="0"/>
                <a:cs typeface="Arial" pitchFamily="34" charset="0"/>
              </a:rPr>
              <a:t>		</a:t>
            </a:r>
            <a:r>
              <a:rPr lang="en-US" sz="4200" dirty="0" err="1" smtClean="0">
                <a:latin typeface="Arial" pitchFamily="34" charset="0"/>
                <a:cs typeface="Arial" pitchFamily="34" charset="0"/>
              </a:rPr>
              <a:t>printf</a:t>
            </a:r>
            <a:r>
              <a:rPr lang="en-US" sz="4200" dirty="0" smtClean="0">
                <a:latin typeface="Arial" pitchFamily="34" charset="0"/>
                <a:cs typeface="Arial" pitchFamily="34" charset="0"/>
              </a:rPr>
              <a:t> ( "I am in case 22 \n" ) ; </a:t>
            </a:r>
          </a:p>
          <a:p>
            <a:pPr>
              <a:buNone/>
            </a:pPr>
            <a:r>
              <a:rPr lang="en-US" sz="4200" dirty="0" smtClean="0">
                <a:latin typeface="Arial" pitchFamily="34" charset="0"/>
                <a:cs typeface="Arial" pitchFamily="34" charset="0"/>
              </a:rPr>
              <a:t>		break ; </a:t>
            </a:r>
          </a:p>
          <a:p>
            <a:pPr>
              <a:buNone/>
            </a:pPr>
            <a:r>
              <a:rPr lang="en-US" sz="4200" dirty="0" smtClean="0">
                <a:latin typeface="Arial" pitchFamily="34" charset="0"/>
                <a:cs typeface="Arial" pitchFamily="34" charset="0"/>
              </a:rPr>
              <a:t>	default : </a:t>
            </a:r>
          </a:p>
          <a:p>
            <a:pPr>
              <a:buNone/>
            </a:pPr>
            <a:r>
              <a:rPr lang="de-DE" sz="4200" dirty="0" smtClean="0">
                <a:latin typeface="Arial" pitchFamily="34" charset="0"/>
                <a:cs typeface="Arial" pitchFamily="34" charset="0"/>
              </a:rPr>
              <a:t>		printf ( "I am in default \n" ) ; </a:t>
            </a:r>
          </a:p>
          <a:p>
            <a:pPr>
              <a:buNone/>
            </a:pPr>
            <a:r>
              <a:rPr lang="en-US" sz="4200" dirty="0" smtClean="0">
                <a:latin typeface="Arial" pitchFamily="34" charset="0"/>
                <a:cs typeface="Arial" pitchFamily="34" charset="0"/>
              </a:rPr>
              <a:t>	} </a:t>
            </a:r>
          </a:p>
          <a:p>
            <a:pPr>
              <a:buNone/>
            </a:pPr>
            <a:r>
              <a:rPr lang="en-US" sz="4200" dirty="0" smtClean="0">
                <a:latin typeface="Arial" pitchFamily="34" charset="0"/>
                <a:cs typeface="Arial" pitchFamily="34" charset="0"/>
              </a:rPr>
              <a:t>} </a:t>
            </a:r>
          </a:p>
          <a:p>
            <a:endParaRPr lang="en-US" sz="2600" dirty="0">
              <a:latin typeface="Arial" pitchFamily="34" charset="0"/>
              <a:cs typeface="Arial" pitchFamily="34" charset="0"/>
            </a:endParaRPr>
          </a:p>
        </p:txBody>
      </p:sp>
      <p:sp>
        <p:nvSpPr>
          <p:cNvPr id="6" name="TextBox 5"/>
          <p:cNvSpPr txBox="1"/>
          <p:nvPr/>
        </p:nvSpPr>
        <p:spPr>
          <a:xfrm>
            <a:off x="228600" y="228600"/>
            <a:ext cx="8686800" cy="584775"/>
          </a:xfrm>
          <a:prstGeom prst="rect">
            <a:avLst/>
          </a:prstGeom>
          <a:noFill/>
        </p:spPr>
        <p:txBody>
          <a:bodyPr wrap="square" rtlCol="0">
            <a:spAutoFit/>
          </a:bodyPr>
          <a:lstStyle/>
          <a:p>
            <a:r>
              <a:rPr lang="fr-FR" sz="3200" dirty="0" smtClean="0">
                <a:solidFill>
                  <a:srgbClr val="002060"/>
                </a:solidFill>
              </a:rPr>
              <a:t>In </a:t>
            </a:r>
            <a:r>
              <a:rPr lang="fr-FR" sz="3200" dirty="0" err="1" smtClean="0">
                <a:solidFill>
                  <a:srgbClr val="002060"/>
                </a:solidFill>
              </a:rPr>
              <a:t>switch</a:t>
            </a:r>
            <a:r>
              <a:rPr lang="fr-FR" sz="3200" dirty="0" smtClean="0">
                <a:solidFill>
                  <a:srgbClr val="002060"/>
                </a:solidFill>
              </a:rPr>
              <a:t> </a:t>
            </a:r>
            <a:r>
              <a:rPr lang="fr-FR" sz="3200" dirty="0" err="1" smtClean="0">
                <a:solidFill>
                  <a:srgbClr val="002060"/>
                </a:solidFill>
              </a:rPr>
              <a:t>statement</a:t>
            </a:r>
            <a:r>
              <a:rPr lang="fr-FR" sz="3200" dirty="0" smtClean="0">
                <a:solidFill>
                  <a:srgbClr val="002060"/>
                </a:solidFill>
              </a:rPr>
              <a:t> :  Cases </a:t>
            </a:r>
            <a:r>
              <a:rPr lang="fr-FR" sz="3200" dirty="0" err="1" smtClean="0">
                <a:solidFill>
                  <a:srgbClr val="002060"/>
                </a:solidFill>
              </a:rPr>
              <a:t>can</a:t>
            </a:r>
            <a:r>
              <a:rPr lang="fr-FR" sz="3200" dirty="0" smtClean="0">
                <a:solidFill>
                  <a:srgbClr val="002060"/>
                </a:solidFill>
              </a:rPr>
              <a:t> </a:t>
            </a:r>
            <a:r>
              <a:rPr lang="fr-FR" sz="3200" dirty="0" err="1" smtClean="0">
                <a:solidFill>
                  <a:srgbClr val="002060"/>
                </a:solidFill>
              </a:rPr>
              <a:t>be</a:t>
            </a:r>
            <a:r>
              <a:rPr lang="fr-FR" sz="3200" dirty="0" smtClean="0">
                <a:solidFill>
                  <a:srgbClr val="002060"/>
                </a:solidFill>
              </a:rPr>
              <a:t> put in </a:t>
            </a:r>
            <a:r>
              <a:rPr lang="fr-FR" sz="3200" dirty="0" err="1" smtClean="0">
                <a:solidFill>
                  <a:srgbClr val="002060"/>
                </a:solidFill>
              </a:rPr>
              <a:t>any</a:t>
            </a:r>
            <a:r>
              <a:rPr lang="fr-FR" sz="3200" dirty="0" smtClean="0">
                <a:solidFill>
                  <a:srgbClr val="002060"/>
                </a:solidFill>
              </a:rPr>
              <a:t> </a:t>
            </a:r>
            <a:r>
              <a:rPr lang="fr-FR" sz="3200" dirty="0" err="1" smtClean="0">
                <a:solidFill>
                  <a:srgbClr val="002060"/>
                </a:solidFill>
              </a:rPr>
              <a:t>order</a:t>
            </a:r>
            <a:endParaRPr lang="en-US" sz="3200" dirty="0">
              <a:solidFill>
                <a:srgbClr val="002060"/>
              </a:solidFill>
            </a:endParaRPr>
          </a:p>
        </p:txBody>
      </p:sp>
      <p:sp>
        <p:nvSpPr>
          <p:cNvPr id="2" name="Rectangle 1"/>
          <p:cNvSpPr/>
          <p:nvPr/>
        </p:nvSpPr>
        <p:spPr>
          <a:xfrm>
            <a:off x="5410200" y="1828799"/>
            <a:ext cx="3200400" cy="830997"/>
          </a:xfrm>
          <a:prstGeom prst="rect">
            <a:avLst/>
          </a:prstGeom>
        </p:spPr>
        <p:txBody>
          <a:bodyPr wrap="square">
            <a:spAutoFit/>
          </a:bodyPr>
          <a:lstStyle/>
          <a:p>
            <a:pPr>
              <a:buNone/>
            </a:pPr>
            <a:r>
              <a:rPr lang="fr-FR" sz="2400" dirty="0" smtClean="0">
                <a:latin typeface="Arial" pitchFamily="34" charset="0"/>
                <a:cs typeface="Arial" pitchFamily="34" charset="0"/>
              </a:rPr>
              <a:t>Output: </a:t>
            </a:r>
            <a:endParaRPr lang="en-US" sz="2400" dirty="0" smtClean="0">
              <a:latin typeface="Arial" pitchFamily="34" charset="0"/>
              <a:cs typeface="Arial" pitchFamily="34" charset="0"/>
            </a:endParaRPr>
          </a:p>
          <a:p>
            <a:pPr>
              <a:buNone/>
            </a:pPr>
            <a:r>
              <a:rPr lang="en-US" sz="2400" dirty="0" smtClean="0">
                <a:latin typeface="Arial" pitchFamily="34" charset="0"/>
                <a:cs typeface="Arial" pitchFamily="34" charset="0"/>
              </a:rPr>
              <a:t>I am in case 22 </a:t>
            </a:r>
          </a:p>
        </p:txBody>
      </p:sp>
    </p:spTree>
    <p:extLst>
      <p:ext uri="{BB962C8B-B14F-4D97-AF65-F5344CB8AC3E}">
        <p14:creationId xmlns:p14="http://schemas.microsoft.com/office/powerpoint/2010/main" xmlns="" val="2221287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2280</Words>
  <Application>Microsoft Office PowerPoint</Application>
  <PresentationFormat>On-screen Show (4:3)</PresentationFormat>
  <Paragraphs>578</Paragraphs>
  <Slides>46</Slides>
  <Notes>0</Notes>
  <HiddenSlides>0</HiddenSlides>
  <MMClips>0</MMClips>
  <ScaleCrop>false</ScaleCrop>
  <HeadingPairs>
    <vt:vector size="4" baseType="variant">
      <vt:variant>
        <vt:lpstr>Theme</vt:lpstr>
      </vt:variant>
      <vt:variant>
        <vt:i4>2</vt:i4>
      </vt:variant>
      <vt:variant>
        <vt:lpstr>Slide Titles</vt:lpstr>
      </vt:variant>
      <vt:variant>
        <vt:i4>46</vt:i4>
      </vt:variant>
    </vt:vector>
  </HeadingPairs>
  <TitlesOfParts>
    <vt:vector size="48" baseType="lpstr">
      <vt:lpstr>Office Theme</vt:lpstr>
      <vt:lpstr>Custom Design</vt:lpstr>
      <vt:lpstr>CSC141- Introduction to Computer Programming </vt:lpstr>
      <vt:lpstr>Switch Statement  continued  from the last Lecture</vt:lpstr>
      <vt:lpstr>Decisions Using switch </vt:lpstr>
      <vt:lpstr>Switch --- Features</vt:lpstr>
      <vt:lpstr>Switch --- General Format </vt:lpstr>
      <vt:lpstr>Switch statement ---- incorrect </vt:lpstr>
      <vt:lpstr>Switch statement ---- incorrect output</vt:lpstr>
      <vt:lpstr>Slide 8</vt:lpstr>
      <vt:lpstr>Slide 9</vt:lpstr>
      <vt:lpstr>Slide 10</vt:lpstr>
      <vt:lpstr>Slide 11</vt:lpstr>
      <vt:lpstr>Slide 12</vt:lpstr>
      <vt:lpstr>Slide 13</vt:lpstr>
      <vt:lpstr>Slide 14</vt:lpstr>
      <vt:lpstr>Slide 15</vt:lpstr>
      <vt:lpstr>Slide 16</vt:lpstr>
      <vt:lpstr>Slide 17</vt:lpstr>
      <vt:lpstr> switch Versus if-else Ladder  </vt:lpstr>
      <vt:lpstr> Why use switch? </vt:lpstr>
      <vt:lpstr>Switch ---  Summary</vt:lpstr>
      <vt:lpstr>Slide 21</vt:lpstr>
      <vt:lpstr>The goto Keyword </vt:lpstr>
      <vt:lpstr>The goto Keyword </vt:lpstr>
      <vt:lpstr>The goto Keyword </vt:lpstr>
      <vt:lpstr>The use of goto statement     not recommended</vt:lpstr>
      <vt:lpstr>Slide 26</vt:lpstr>
      <vt:lpstr>Slide 27</vt:lpstr>
      <vt:lpstr>switch Multiple-Selection Structure</vt:lpstr>
      <vt:lpstr>switch Multiple-Selection Structure</vt:lpstr>
      <vt:lpstr>do/while Repetition Structure</vt:lpstr>
      <vt:lpstr>do/while Repetition Structure</vt:lpstr>
      <vt:lpstr>break and continue Statements</vt:lpstr>
      <vt:lpstr>Example of Break</vt:lpstr>
      <vt:lpstr>break and continue Statements</vt:lpstr>
      <vt:lpstr>  </vt:lpstr>
      <vt:lpstr>Logical Operators</vt:lpstr>
      <vt:lpstr>Logical Operators</vt:lpstr>
      <vt:lpstr>Confusing Equality (==) and  Assignment (=) Operators</vt:lpstr>
      <vt:lpstr>Confusing Equality (==) and  Assignment (=) Operators</vt:lpstr>
      <vt:lpstr>Confusing Equality (==) and  Assignment (=) Operators</vt:lpstr>
      <vt:lpstr>Structured-Programming Summary</vt:lpstr>
      <vt:lpstr>Structured-Programming Summary</vt:lpstr>
      <vt:lpstr>Structured-Programming Summary</vt:lpstr>
      <vt:lpstr>Structured-Programming Summary</vt:lpstr>
      <vt:lpstr>Structured-Programming Summary</vt:lpstr>
      <vt:lpstr>Structured-Programming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Public</dc:creator>
  <cp:lastModifiedBy>NTS</cp:lastModifiedBy>
  <cp:revision>27</cp:revision>
  <dcterms:created xsi:type="dcterms:W3CDTF">2012-05-24T15:54:48Z</dcterms:created>
  <dcterms:modified xsi:type="dcterms:W3CDTF">2012-05-26T12:46:05Z</dcterms:modified>
</cp:coreProperties>
</file>